
<file path=[Content_Types].xml><?xml version="1.0" encoding="utf-8"?>
<Types xmlns="http://schemas.openxmlformats.org/package/2006/content-types">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77" r:id="rId2"/>
    <p:sldMasterId id="2147483666" r:id="rId3"/>
  </p:sldMasterIdLst>
  <p:notesMasterIdLst>
    <p:notesMasterId r:id="rId29"/>
  </p:notesMasterIdLst>
  <p:handoutMasterIdLst>
    <p:handoutMasterId r:id="rId30"/>
  </p:handoutMasterIdLst>
  <p:sldIdLst>
    <p:sldId id="262" r:id="rId4"/>
    <p:sldId id="1991" r:id="rId5"/>
    <p:sldId id="1992" r:id="rId6"/>
    <p:sldId id="1993" r:id="rId7"/>
    <p:sldId id="1994" r:id="rId8"/>
    <p:sldId id="2005" r:id="rId9"/>
    <p:sldId id="1995" r:id="rId10"/>
    <p:sldId id="2006" r:id="rId11"/>
    <p:sldId id="1996" r:id="rId12"/>
    <p:sldId id="2007" r:id="rId13"/>
    <p:sldId id="1997" r:id="rId14"/>
    <p:sldId id="2008" r:id="rId15"/>
    <p:sldId id="1998" r:id="rId16"/>
    <p:sldId id="2009" r:id="rId17"/>
    <p:sldId id="1999" r:id="rId18"/>
    <p:sldId id="2010" r:id="rId19"/>
    <p:sldId id="2000" r:id="rId20"/>
    <p:sldId id="2011" r:id="rId21"/>
    <p:sldId id="2001" r:id="rId22"/>
    <p:sldId id="2012" r:id="rId23"/>
    <p:sldId id="2002" r:id="rId24"/>
    <p:sldId id="2003" r:id="rId25"/>
    <p:sldId id="2004" r:id="rId26"/>
    <p:sldId id="2013" r:id="rId27"/>
    <p:sldId id="2014" r:id="rId28"/>
  </p:sldIdLst>
  <p:sldSz cx="12192000" cy="6858000"/>
  <p:notesSz cx="12192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ment, Jeremy" initials="SJ" lastIdx="1" clrIdx="0">
    <p:extLst>
      <p:ext uri="{19B8F6BF-5375-455C-9EA6-DF929625EA0E}">
        <p15:presenceInfo xmlns:p15="http://schemas.microsoft.com/office/powerpoint/2012/main" userId="S::jsment@sandia.gov::5e7523d2-f9c8-4ed9-90fe-7cfe0971a3e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7E2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1029C26-E962-4C6B-A0CB-BC00CC1092FB}" v="1" dt="2022-05-14T17:18:29.581"/>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837" autoAdjust="0"/>
    <p:restoredTop sz="86211" autoAdjust="0"/>
  </p:normalViewPr>
  <p:slideViewPr>
    <p:cSldViewPr>
      <p:cViewPr varScale="1">
        <p:scale>
          <a:sx n="131" d="100"/>
          <a:sy n="131" d="100"/>
        </p:scale>
        <p:origin x="162" y="270"/>
      </p:cViewPr>
      <p:guideLst>
        <p:guide orient="horz" pos="2160"/>
        <p:guide pos="3840"/>
      </p:guideLst>
    </p:cSldViewPr>
  </p:slideViewPr>
  <p:notesTextViewPr>
    <p:cViewPr>
      <p:scale>
        <a:sx n="100" d="100"/>
        <a:sy n="100" d="100"/>
      </p:scale>
      <p:origin x="0" y="0"/>
    </p:cViewPr>
  </p:notesTextViewPr>
  <p:notesViewPr>
    <p:cSldViewPr showGuides="1">
      <p:cViewPr varScale="1">
        <p:scale>
          <a:sx n="128" d="100"/>
          <a:sy n="128" d="100"/>
        </p:scale>
        <p:origin x="150" y="35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microsoft.com/office/2015/10/relationships/revisionInfo" Target="revisionInfo.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commentAuthors" Target="commentAuthor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handoutMaster" Target="handoutMasters/handout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0AAC91D-2E79-5343-9964-0D3B57AC349A}"/>
              </a:ext>
            </a:extLst>
          </p:cNvPr>
          <p:cNvSpPr>
            <a:spLocks noGrp="1"/>
          </p:cNvSpPr>
          <p:nvPr>
            <p:ph type="hdr" sz="quarter"/>
          </p:nvPr>
        </p:nvSpPr>
        <p:spPr>
          <a:xfrm>
            <a:off x="0" y="0"/>
            <a:ext cx="5283200" cy="3444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C82905BF-80C5-6648-873D-3974D3D1EBB7}"/>
              </a:ext>
            </a:extLst>
          </p:cNvPr>
          <p:cNvSpPr>
            <a:spLocks noGrp="1"/>
          </p:cNvSpPr>
          <p:nvPr>
            <p:ph type="dt" sz="quarter" idx="1"/>
          </p:nvPr>
        </p:nvSpPr>
        <p:spPr>
          <a:xfrm>
            <a:off x="6905625" y="0"/>
            <a:ext cx="5283200" cy="344488"/>
          </a:xfrm>
          <a:prstGeom prst="rect">
            <a:avLst/>
          </a:prstGeom>
        </p:spPr>
        <p:txBody>
          <a:bodyPr vert="horz" lIns="91440" tIns="45720" rIns="91440" bIns="45720" rtlCol="0"/>
          <a:lstStyle>
            <a:lvl1pPr algn="r">
              <a:defRPr sz="1200"/>
            </a:lvl1pPr>
          </a:lstStyle>
          <a:p>
            <a:fld id="{6BE94F12-DC08-F34F-BF67-6012FEE4F918}" type="datetimeFigureOut">
              <a:rPr lang="en-US" smtClean="0"/>
              <a:t>5/16/2022</a:t>
            </a:fld>
            <a:endParaRPr lang="en-US"/>
          </a:p>
        </p:txBody>
      </p:sp>
      <p:sp>
        <p:nvSpPr>
          <p:cNvPr id="4" name="Footer Placeholder 3">
            <a:extLst>
              <a:ext uri="{FF2B5EF4-FFF2-40B4-BE49-F238E27FC236}">
                <a16:creationId xmlns:a16="http://schemas.microsoft.com/office/drawing/2014/main" id="{C8839C6D-86F1-9342-BD2E-22C984AE14FA}"/>
              </a:ext>
            </a:extLst>
          </p:cNvPr>
          <p:cNvSpPr>
            <a:spLocks noGrp="1"/>
          </p:cNvSpPr>
          <p:nvPr>
            <p:ph type="ftr" sz="quarter" idx="2"/>
          </p:nvPr>
        </p:nvSpPr>
        <p:spPr>
          <a:xfrm>
            <a:off x="0" y="6513513"/>
            <a:ext cx="5283200" cy="3444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1A0A561B-76D0-394C-9605-64D2B28229B1}"/>
              </a:ext>
            </a:extLst>
          </p:cNvPr>
          <p:cNvSpPr>
            <a:spLocks noGrp="1"/>
          </p:cNvSpPr>
          <p:nvPr>
            <p:ph type="sldNum" sz="quarter" idx="3"/>
          </p:nvPr>
        </p:nvSpPr>
        <p:spPr>
          <a:xfrm>
            <a:off x="6905625" y="6513513"/>
            <a:ext cx="5283200" cy="344487"/>
          </a:xfrm>
          <a:prstGeom prst="rect">
            <a:avLst/>
          </a:prstGeom>
        </p:spPr>
        <p:txBody>
          <a:bodyPr vert="horz" lIns="91440" tIns="45720" rIns="91440" bIns="45720" rtlCol="0" anchor="b"/>
          <a:lstStyle>
            <a:lvl1pPr algn="r">
              <a:defRPr sz="1200"/>
            </a:lvl1pPr>
          </a:lstStyle>
          <a:p>
            <a:fld id="{4ADE0F54-F3E4-434F-A5CD-853365204E1F}" type="slidenum">
              <a:rPr lang="en-US" smtClean="0"/>
              <a:t>‹#›</a:t>
            </a:fld>
            <a:endParaRPr lang="en-US"/>
          </a:p>
        </p:txBody>
      </p:sp>
    </p:spTree>
    <p:extLst>
      <p:ext uri="{BB962C8B-B14F-4D97-AF65-F5344CB8AC3E}">
        <p14:creationId xmlns:p14="http://schemas.microsoft.com/office/powerpoint/2010/main" val="29263282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5283200" cy="3444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6905625" y="0"/>
            <a:ext cx="5283200" cy="344488"/>
          </a:xfrm>
          <a:prstGeom prst="rect">
            <a:avLst/>
          </a:prstGeom>
        </p:spPr>
        <p:txBody>
          <a:bodyPr vert="horz" lIns="91440" tIns="45720" rIns="91440" bIns="45720" rtlCol="0"/>
          <a:lstStyle>
            <a:lvl1pPr algn="r">
              <a:defRPr sz="1200"/>
            </a:lvl1pPr>
          </a:lstStyle>
          <a:p>
            <a:fld id="{AF0F5D53-11F0-458B-80D8-364EAC8CF831}" type="datetimeFigureOut">
              <a:rPr lang="en-US" smtClean="0"/>
              <a:t>5/16/2022</a:t>
            </a:fld>
            <a:endParaRPr lang="en-US"/>
          </a:p>
        </p:txBody>
      </p:sp>
      <p:sp>
        <p:nvSpPr>
          <p:cNvPr id="4" name="Slide Image Placeholder 3"/>
          <p:cNvSpPr>
            <a:spLocks noGrp="1" noRot="1" noChangeAspect="1"/>
          </p:cNvSpPr>
          <p:nvPr>
            <p:ph type="sldImg" idx="2"/>
          </p:nvPr>
        </p:nvSpPr>
        <p:spPr>
          <a:xfrm>
            <a:off x="4038600" y="857250"/>
            <a:ext cx="41148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1219200" y="3300413"/>
            <a:ext cx="9753600" cy="27003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513"/>
            <a:ext cx="5283200" cy="3444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6905625" y="6513513"/>
            <a:ext cx="5283200" cy="344487"/>
          </a:xfrm>
          <a:prstGeom prst="rect">
            <a:avLst/>
          </a:prstGeom>
        </p:spPr>
        <p:txBody>
          <a:bodyPr vert="horz" lIns="91440" tIns="45720" rIns="91440" bIns="45720" rtlCol="0" anchor="b"/>
          <a:lstStyle>
            <a:lvl1pPr algn="r">
              <a:defRPr sz="1200"/>
            </a:lvl1pPr>
          </a:lstStyle>
          <a:p>
            <a:fld id="{DDF261AD-0F9B-45DB-A7AF-CC9BAF889878}" type="slidenum">
              <a:rPr lang="en-US" smtClean="0"/>
              <a:t>‹#›</a:t>
            </a:fld>
            <a:endParaRPr lang="en-US"/>
          </a:p>
        </p:txBody>
      </p:sp>
    </p:spTree>
    <p:extLst>
      <p:ext uri="{BB962C8B-B14F-4D97-AF65-F5344CB8AC3E}">
        <p14:creationId xmlns:p14="http://schemas.microsoft.com/office/powerpoint/2010/main" val="19155090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DF261AD-0F9B-45DB-A7AF-CC9BAF889878}" type="slidenum">
              <a:rPr lang="en-US" smtClean="0"/>
              <a:t>2</a:t>
            </a:fld>
            <a:endParaRPr lang="en-US"/>
          </a:p>
        </p:txBody>
      </p:sp>
    </p:spTree>
    <p:extLst>
      <p:ext uri="{BB962C8B-B14F-4D97-AF65-F5344CB8AC3E}">
        <p14:creationId xmlns:p14="http://schemas.microsoft.com/office/powerpoint/2010/main" val="911028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 over each tab with quick summary</a:t>
            </a:r>
          </a:p>
          <a:p>
            <a:r>
              <a:rPr lang="en-US" dirty="0"/>
              <a:t>Menu: open, close, saving files</a:t>
            </a:r>
          </a:p>
          <a:p>
            <a:r>
              <a:rPr lang="en-US" dirty="0"/>
              <a:t>Sun: defines global geometry and </a:t>
            </a:r>
            <a:r>
              <a:rPr lang="en-US" dirty="0" err="1"/>
              <a:t>sunshape</a:t>
            </a:r>
            <a:endParaRPr lang="en-US" dirty="0"/>
          </a:p>
          <a:p>
            <a:r>
              <a:rPr lang="en-US" dirty="0"/>
              <a:t>Optics: reflective/refractive properties of surfaces</a:t>
            </a:r>
          </a:p>
          <a:p>
            <a:r>
              <a:rPr lang="en-US" dirty="0"/>
              <a:t>Geometry: stages and elements </a:t>
            </a:r>
          </a:p>
          <a:p>
            <a:r>
              <a:rPr lang="en-US" dirty="0"/>
              <a:t>Trace: initiates ray tracing</a:t>
            </a:r>
          </a:p>
          <a:p>
            <a:r>
              <a:rPr lang="en-US" dirty="0"/>
              <a:t>Intersections: shows ray intersections on selected elements and stages along with optional ray paths</a:t>
            </a:r>
          </a:p>
          <a:p>
            <a:r>
              <a:rPr lang="en-US" dirty="0"/>
              <a:t>Flux maps: 2d flux maps for flat or cylindrical surfaces</a:t>
            </a:r>
          </a:p>
          <a:p>
            <a:r>
              <a:rPr lang="en-US" dirty="0"/>
              <a:t>Data: options for viewing detailed ray data</a:t>
            </a:r>
          </a:p>
          <a:p>
            <a:endParaRPr lang="en-US" dirty="0"/>
          </a:p>
        </p:txBody>
      </p:sp>
      <p:sp>
        <p:nvSpPr>
          <p:cNvPr id="4" name="Slide Number Placeholder 3"/>
          <p:cNvSpPr>
            <a:spLocks noGrp="1"/>
          </p:cNvSpPr>
          <p:nvPr>
            <p:ph type="sldNum" sz="quarter" idx="5"/>
          </p:nvPr>
        </p:nvSpPr>
        <p:spPr/>
        <p:txBody>
          <a:bodyPr/>
          <a:lstStyle/>
          <a:p>
            <a:fld id="{DDF261AD-0F9B-45DB-A7AF-CC9BAF889878}" type="slidenum">
              <a:rPr lang="en-US" smtClean="0"/>
              <a:t>4</a:t>
            </a:fld>
            <a:endParaRPr lang="en-US"/>
          </a:p>
        </p:txBody>
      </p:sp>
    </p:spTree>
    <p:extLst>
      <p:ext uri="{BB962C8B-B14F-4D97-AF65-F5344CB8AC3E}">
        <p14:creationId xmlns:p14="http://schemas.microsoft.com/office/powerpoint/2010/main" val="41007095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gradFill>
          <a:gsLst>
            <a:gs pos="48000">
              <a:schemeClr val="bg1">
                <a:lumMod val="0"/>
                <a:lumOff val="100000"/>
              </a:schemeClr>
            </a:gs>
            <a:gs pos="100000">
              <a:schemeClr val="bg1">
                <a:alpha val="0"/>
              </a:schemeClr>
            </a:gs>
          </a:gsLst>
          <a:lin ang="16200000" scaled="1"/>
        </a:grad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99003AC2-27FD-644B-B2CC-B0F6D65B7EB1}"/>
              </a:ext>
            </a:extLst>
          </p:cNvPr>
          <p:cNvSpPr>
            <a:spLocks noGrp="1"/>
          </p:cNvSpPr>
          <p:nvPr>
            <p:ph type="ctrTitle" hasCustomPrompt="1"/>
          </p:nvPr>
        </p:nvSpPr>
        <p:spPr>
          <a:xfrm>
            <a:off x="533400" y="2438400"/>
            <a:ext cx="11125200" cy="1661993"/>
          </a:xfrm>
        </p:spPr>
        <p:txBody>
          <a:bodyPr anchor="b"/>
          <a:lstStyle>
            <a:lvl1pPr algn="ctr">
              <a:defRPr sz="5400" b="1"/>
            </a:lvl1pPr>
          </a:lstStyle>
          <a:p>
            <a:r>
              <a:rPr lang="en-US" dirty="0"/>
              <a:t>Click to edit</a:t>
            </a:r>
            <a:br>
              <a:rPr lang="en-US" dirty="0"/>
            </a:br>
            <a:r>
              <a:rPr lang="en-US" dirty="0"/>
              <a:t>Master title style</a:t>
            </a:r>
          </a:p>
        </p:txBody>
      </p:sp>
      <p:sp>
        <p:nvSpPr>
          <p:cNvPr id="8" name="Subtitle 2">
            <a:extLst>
              <a:ext uri="{FF2B5EF4-FFF2-40B4-BE49-F238E27FC236}">
                <a16:creationId xmlns:a16="http://schemas.microsoft.com/office/drawing/2014/main" id="{F17436E2-F025-4C45-9124-AF74E2FD5C10}"/>
              </a:ext>
            </a:extLst>
          </p:cNvPr>
          <p:cNvSpPr>
            <a:spLocks noGrp="1"/>
          </p:cNvSpPr>
          <p:nvPr>
            <p:ph type="subTitle" idx="1"/>
          </p:nvPr>
        </p:nvSpPr>
        <p:spPr>
          <a:xfrm>
            <a:off x="533400" y="4676333"/>
            <a:ext cx="11125200" cy="492443"/>
          </a:xfrm>
          <a:prstGeom prst="rect">
            <a:avLst/>
          </a:prstGeom>
        </p:spPr>
        <p:txBody>
          <a:bodyPr/>
          <a:lstStyle>
            <a:lvl1pPr marL="0" indent="0" algn="ctr">
              <a:buNone/>
              <a:defRPr sz="32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23" name="Text Placeholder 22">
            <a:extLst>
              <a:ext uri="{FF2B5EF4-FFF2-40B4-BE49-F238E27FC236}">
                <a16:creationId xmlns:a16="http://schemas.microsoft.com/office/drawing/2014/main" id="{B9849BC6-131D-5E43-BBE1-B1B080F765CF}"/>
              </a:ext>
            </a:extLst>
          </p:cNvPr>
          <p:cNvSpPr>
            <a:spLocks noGrp="1"/>
          </p:cNvSpPr>
          <p:nvPr>
            <p:ph type="body" sz="quarter" idx="11" hasCustomPrompt="1"/>
          </p:nvPr>
        </p:nvSpPr>
        <p:spPr>
          <a:xfrm>
            <a:off x="533400" y="5562600"/>
            <a:ext cx="11125200" cy="369332"/>
          </a:xfrm>
          <a:prstGeom prst="rect">
            <a:avLst/>
          </a:prstGeom>
        </p:spPr>
        <p:txBody>
          <a:bodyPr/>
          <a:lstStyle>
            <a:lvl1pPr algn="ctr">
              <a:defRPr sz="2400"/>
            </a:lvl1pPr>
          </a:lstStyle>
          <a:p>
            <a:r>
              <a:rPr lang="en-US" spc="-5" dirty="0">
                <a:cs typeface="ITCFranklinGothicStd-Med"/>
              </a:rPr>
              <a:t>date   </a:t>
            </a:r>
            <a:r>
              <a:rPr lang="en-US" spc="-5" dirty="0">
                <a:solidFill>
                  <a:srgbClr val="F37E2A"/>
                </a:solidFill>
                <a:cs typeface="ITCFranklinGothicStd-Med"/>
              </a:rPr>
              <a:t>•</a:t>
            </a:r>
            <a:r>
              <a:rPr lang="en-US" spc="-5" dirty="0">
                <a:cs typeface="ITCFranklinGothicStd-Med"/>
              </a:rPr>
              <a:t>   event  </a:t>
            </a:r>
            <a:r>
              <a:rPr lang="en-US" spc="-5" dirty="0">
                <a:solidFill>
                  <a:srgbClr val="F37E2A"/>
                </a:solidFill>
                <a:cs typeface="ITCFranklinGothicStd-Med"/>
              </a:rPr>
              <a:t>•</a:t>
            </a:r>
            <a:r>
              <a:rPr lang="en-US" spc="-5" dirty="0">
                <a:cs typeface="ITCFranklinGothicStd-Med"/>
              </a:rPr>
              <a:t>   location</a:t>
            </a:r>
            <a:endParaRPr lang="en-US" dirty="0">
              <a:cs typeface="ITCFranklinGothicStd-Me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w/text box">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C9E9F891-93F4-144B-95CC-20A37F860F02}"/>
              </a:ext>
            </a:extLst>
          </p:cNvPr>
          <p:cNvSpPr>
            <a:spLocks noGrp="1"/>
          </p:cNvSpPr>
          <p:nvPr>
            <p:ph idx="1"/>
          </p:nvPr>
        </p:nvSpPr>
        <p:spPr>
          <a:xfrm>
            <a:off x="457200" y="1143000"/>
            <a:ext cx="11277600" cy="521335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C429C4F0-6B4B-6F4A-A1A2-C327C9C423C0}"/>
              </a:ext>
            </a:extLst>
          </p:cNvPr>
          <p:cNvSpPr>
            <a:spLocks noGrp="1"/>
          </p:cNvSpPr>
          <p:nvPr>
            <p:ph type="sldNum" sz="quarter" idx="4"/>
          </p:nvPr>
        </p:nvSpPr>
        <p:spPr>
          <a:xfrm>
            <a:off x="9144000"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7113F8-C047-8F42-BFCD-E9CCEDC3AC6C}" type="slidenum">
              <a:rPr lang="en-US" smtClean="0"/>
              <a:t>‹#›</a:t>
            </a:fld>
            <a:endParaRPr lang="en-US"/>
          </a:p>
        </p:txBody>
      </p:sp>
      <p:sp>
        <p:nvSpPr>
          <p:cNvPr id="8" name="Title 1">
            <a:extLst>
              <a:ext uri="{FF2B5EF4-FFF2-40B4-BE49-F238E27FC236}">
                <a16:creationId xmlns:a16="http://schemas.microsoft.com/office/drawing/2014/main" id="{DA2CA1C4-A4A3-3E40-BAAA-28BB54A1E500}"/>
              </a:ext>
            </a:extLst>
          </p:cNvPr>
          <p:cNvSpPr>
            <a:spLocks noGrp="1"/>
          </p:cNvSpPr>
          <p:nvPr>
            <p:ph type="title"/>
          </p:nvPr>
        </p:nvSpPr>
        <p:spPr>
          <a:xfrm>
            <a:off x="457200" y="365125"/>
            <a:ext cx="10439400" cy="625475"/>
          </a:xfrm>
          <a:prstGeom prst="rect">
            <a:avLst/>
          </a:prstGeom>
        </p:spPr>
        <p:txBody>
          <a:bodyPr/>
          <a:lstStyle>
            <a:lvl1pPr>
              <a:defRPr sz="3800" b="1">
                <a:latin typeface="+mn-lt"/>
              </a:defRPr>
            </a:lvl1pPr>
          </a:lstStyle>
          <a:p>
            <a:r>
              <a:rPr lang="en-US" dirty="0"/>
              <a:t>Click to edit Master title style</a:t>
            </a:r>
          </a:p>
        </p:txBody>
      </p:sp>
    </p:spTree>
    <p:extLst>
      <p:ext uri="{BB962C8B-B14F-4D97-AF65-F5344CB8AC3E}">
        <p14:creationId xmlns:p14="http://schemas.microsoft.com/office/powerpoint/2010/main" val="32379710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g text box slide">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C9E9F891-93F4-144B-95CC-20A37F860F02}"/>
              </a:ext>
            </a:extLst>
          </p:cNvPr>
          <p:cNvSpPr>
            <a:spLocks noGrp="1"/>
          </p:cNvSpPr>
          <p:nvPr>
            <p:ph idx="1"/>
          </p:nvPr>
        </p:nvSpPr>
        <p:spPr>
          <a:xfrm>
            <a:off x="457200" y="1143000"/>
            <a:ext cx="11277600" cy="521335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C429C4F0-6B4B-6F4A-A1A2-C327C9C423C0}"/>
              </a:ext>
            </a:extLst>
          </p:cNvPr>
          <p:cNvSpPr>
            <a:spLocks noGrp="1"/>
          </p:cNvSpPr>
          <p:nvPr>
            <p:ph type="sldNum" sz="quarter" idx="4"/>
          </p:nvPr>
        </p:nvSpPr>
        <p:spPr>
          <a:xfrm>
            <a:off x="9144000"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7113F8-C047-8F42-BFCD-E9CCEDC3AC6C}" type="slidenum">
              <a:rPr lang="en-US" smtClean="0"/>
              <a:t>‹#›</a:t>
            </a:fld>
            <a:endParaRPr lang="en-US"/>
          </a:p>
        </p:txBody>
      </p:sp>
      <p:sp>
        <p:nvSpPr>
          <p:cNvPr id="4" name="Title 1">
            <a:extLst>
              <a:ext uri="{FF2B5EF4-FFF2-40B4-BE49-F238E27FC236}">
                <a16:creationId xmlns:a16="http://schemas.microsoft.com/office/drawing/2014/main" id="{F95D29B3-5F6A-8A4A-86B0-4673D46041AF}"/>
              </a:ext>
            </a:extLst>
          </p:cNvPr>
          <p:cNvSpPr>
            <a:spLocks noGrp="1"/>
          </p:cNvSpPr>
          <p:nvPr>
            <p:ph type="title"/>
          </p:nvPr>
        </p:nvSpPr>
        <p:spPr>
          <a:xfrm>
            <a:off x="457200" y="365125"/>
            <a:ext cx="10439400" cy="625475"/>
          </a:xfrm>
          <a:prstGeom prst="rect">
            <a:avLst/>
          </a:prstGeom>
        </p:spPr>
        <p:txBody>
          <a:bodyPr/>
          <a:lstStyle>
            <a:lvl1pPr>
              <a:defRPr sz="3800" b="1">
                <a:latin typeface="+mn-lt"/>
              </a:defRPr>
            </a:lvl1pPr>
          </a:lstStyle>
          <a:p>
            <a:r>
              <a:rPr lang="en-US" dirty="0"/>
              <a:t>Click to edit Master title style</a:t>
            </a:r>
          </a:p>
        </p:txBody>
      </p:sp>
    </p:spTree>
    <p:extLst>
      <p:ext uri="{BB962C8B-B14F-4D97-AF65-F5344CB8AC3E}">
        <p14:creationId xmlns:p14="http://schemas.microsoft.com/office/powerpoint/2010/main" val="634536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ubtitle slide">
    <p:spTree>
      <p:nvGrpSpPr>
        <p:cNvPr id="1" name=""/>
        <p:cNvGrpSpPr/>
        <p:nvPr/>
      </p:nvGrpSpPr>
      <p:grpSpPr>
        <a:xfrm>
          <a:off x="0" y="0"/>
          <a:ext cx="0" cy="0"/>
          <a:chOff x="0" y="0"/>
          <a:chExt cx="0" cy="0"/>
        </a:xfrm>
      </p:grpSpPr>
      <p:sp>
        <p:nvSpPr>
          <p:cNvPr id="3" name="Slide Number Placeholder 5">
            <a:extLst>
              <a:ext uri="{FF2B5EF4-FFF2-40B4-BE49-F238E27FC236}">
                <a16:creationId xmlns:a16="http://schemas.microsoft.com/office/drawing/2014/main" id="{36B78983-EFC4-C540-8E4A-0E129639521F}"/>
              </a:ext>
            </a:extLst>
          </p:cNvPr>
          <p:cNvSpPr>
            <a:spLocks noGrp="1"/>
          </p:cNvSpPr>
          <p:nvPr>
            <p:ph type="sldNum" sz="quarter" idx="4"/>
          </p:nvPr>
        </p:nvSpPr>
        <p:spPr>
          <a:xfrm>
            <a:off x="9144000"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7113F8-C047-8F42-BFCD-E9CCEDC3AC6C}" type="slidenum">
              <a:rPr lang="en-US" smtClean="0"/>
              <a:t>‹#›</a:t>
            </a:fld>
            <a:endParaRPr lang="en-US"/>
          </a:p>
        </p:txBody>
      </p:sp>
      <p:sp>
        <p:nvSpPr>
          <p:cNvPr id="4" name="Holder 2">
            <a:extLst>
              <a:ext uri="{FF2B5EF4-FFF2-40B4-BE49-F238E27FC236}">
                <a16:creationId xmlns:a16="http://schemas.microsoft.com/office/drawing/2014/main" id="{1B561D9D-7AF0-974F-B616-4D412E370BBD}"/>
              </a:ext>
            </a:extLst>
          </p:cNvPr>
          <p:cNvSpPr>
            <a:spLocks noGrp="1"/>
          </p:cNvSpPr>
          <p:nvPr>
            <p:ph type="ctrTitle"/>
          </p:nvPr>
        </p:nvSpPr>
        <p:spPr>
          <a:xfrm>
            <a:off x="914400" y="2885301"/>
            <a:ext cx="10363200" cy="747897"/>
          </a:xfrm>
          <a:prstGeom prst="rect">
            <a:avLst/>
          </a:prstGeom>
        </p:spPr>
        <p:txBody>
          <a:bodyPr wrap="square" lIns="0" tIns="0" rIns="0" bIns="0">
            <a:spAutoFit/>
          </a:bodyPr>
          <a:lstStyle>
            <a:lvl1pPr algn="ctr">
              <a:defRPr sz="5400" b="1"/>
            </a:lvl1pPr>
          </a:lstStyle>
          <a:p>
            <a:endParaRPr dirty="0"/>
          </a:p>
        </p:txBody>
      </p:sp>
      <p:sp>
        <p:nvSpPr>
          <p:cNvPr id="5" name="Holder 3">
            <a:extLst>
              <a:ext uri="{FF2B5EF4-FFF2-40B4-BE49-F238E27FC236}">
                <a16:creationId xmlns:a16="http://schemas.microsoft.com/office/drawing/2014/main" id="{04C39470-05F2-7446-B1CA-CDAD1FF5823A}"/>
              </a:ext>
            </a:extLst>
          </p:cNvPr>
          <p:cNvSpPr>
            <a:spLocks noGrp="1"/>
          </p:cNvSpPr>
          <p:nvPr>
            <p:ph type="subTitle" idx="10"/>
          </p:nvPr>
        </p:nvSpPr>
        <p:spPr>
          <a:xfrm>
            <a:off x="1828800" y="4599801"/>
            <a:ext cx="8534400" cy="387798"/>
          </a:xfrm>
          <a:prstGeom prst="rect">
            <a:avLst/>
          </a:prstGeom>
        </p:spPr>
        <p:txBody>
          <a:bodyPr wrap="square" lIns="0" tIns="0" rIns="0" bIns="0">
            <a:spAutoFit/>
          </a:bodyPr>
          <a:lstStyle>
            <a:lvl1pPr marL="0" indent="0" algn="ctr">
              <a:buFontTx/>
              <a:buNone/>
              <a:defRPr/>
            </a:lvl1pPr>
          </a:lstStyle>
          <a:p>
            <a:endParaRPr dirty="0"/>
          </a:p>
        </p:txBody>
      </p:sp>
    </p:spTree>
    <p:extLst>
      <p:ext uri="{BB962C8B-B14F-4D97-AF65-F5344CB8AC3E}">
        <p14:creationId xmlns:p14="http://schemas.microsoft.com/office/powerpoint/2010/main" val="8723562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3" name="Slide Number Placeholder 5">
            <a:extLst>
              <a:ext uri="{FF2B5EF4-FFF2-40B4-BE49-F238E27FC236}">
                <a16:creationId xmlns:a16="http://schemas.microsoft.com/office/drawing/2014/main" id="{BBFB161F-9BE8-004A-85BD-D24F3F9F3F4A}"/>
              </a:ext>
            </a:extLst>
          </p:cNvPr>
          <p:cNvSpPr>
            <a:spLocks noGrp="1"/>
          </p:cNvSpPr>
          <p:nvPr>
            <p:ph type="sldNum" sz="quarter" idx="4"/>
          </p:nvPr>
        </p:nvSpPr>
        <p:spPr>
          <a:xfrm>
            <a:off x="9144000"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7113F8-C047-8F42-BFCD-E9CCEDC3AC6C}" type="slidenum">
              <a:rPr lang="en-US" smtClean="0"/>
              <a:t>‹#›</a:t>
            </a:fld>
            <a:endParaRPr lang="en-US"/>
          </a:p>
        </p:txBody>
      </p:sp>
      <p:sp>
        <p:nvSpPr>
          <p:cNvPr id="2" name="Title 1">
            <a:extLst>
              <a:ext uri="{FF2B5EF4-FFF2-40B4-BE49-F238E27FC236}">
                <a16:creationId xmlns:a16="http://schemas.microsoft.com/office/drawing/2014/main" id="{361051CE-279B-2144-9AF7-2246F6E0E67A}"/>
              </a:ext>
            </a:extLst>
          </p:cNvPr>
          <p:cNvSpPr>
            <a:spLocks noGrp="1"/>
          </p:cNvSpPr>
          <p:nvPr>
            <p:ph type="title"/>
          </p:nvPr>
        </p:nvSpPr>
        <p:spPr>
          <a:xfrm>
            <a:off x="457200" y="365125"/>
            <a:ext cx="10439400" cy="625475"/>
          </a:xfrm>
          <a:prstGeom prst="rect">
            <a:avLst/>
          </a:prstGeom>
        </p:spPr>
        <p:txBody>
          <a:bodyPr/>
          <a:lstStyle>
            <a:lvl1pPr>
              <a:defRPr sz="3800" b="1">
                <a:latin typeface="+mn-lt"/>
              </a:defRPr>
            </a:lvl1pPr>
          </a:lstStyle>
          <a:p>
            <a:r>
              <a:rPr lang="en-US" dirty="0"/>
              <a:t>Click to edit Master title style</a:t>
            </a:r>
          </a:p>
        </p:txBody>
      </p:sp>
    </p:spTree>
    <p:extLst>
      <p:ext uri="{BB962C8B-B14F-4D97-AF65-F5344CB8AC3E}">
        <p14:creationId xmlns:p14="http://schemas.microsoft.com/office/powerpoint/2010/main" val="35591516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content slid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919F4B4-0A3A-2848-8F05-94FBBA7EE4CC}"/>
              </a:ext>
            </a:extLst>
          </p:cNvPr>
          <p:cNvSpPr>
            <a:spLocks noGrp="1"/>
          </p:cNvSpPr>
          <p:nvPr>
            <p:ph idx="1"/>
          </p:nvPr>
        </p:nvSpPr>
        <p:spPr>
          <a:xfrm>
            <a:off x="457200" y="1143000"/>
            <a:ext cx="11277600" cy="521335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0DCDEEE8-26A6-C540-90BC-64D709A83DA0}"/>
              </a:ext>
            </a:extLst>
          </p:cNvPr>
          <p:cNvSpPr>
            <a:spLocks noGrp="1"/>
          </p:cNvSpPr>
          <p:nvPr>
            <p:ph type="sldNum" sz="quarter" idx="12"/>
          </p:nvPr>
        </p:nvSpPr>
        <p:spPr>
          <a:xfrm>
            <a:off x="9144000" y="6492875"/>
            <a:ext cx="2743200" cy="365125"/>
          </a:xfrm>
          <a:prstGeom prst="rect">
            <a:avLst/>
          </a:prstGeom>
        </p:spPr>
        <p:txBody>
          <a:bodyPr/>
          <a:lstStyle/>
          <a:p>
            <a:fld id="{4B7113F8-C047-8F42-BFCD-E9CCEDC3AC6C}" type="slidenum">
              <a:rPr lang="en-US" smtClean="0"/>
              <a:t>‹#›</a:t>
            </a:fld>
            <a:endParaRPr lang="en-US"/>
          </a:p>
        </p:txBody>
      </p:sp>
      <p:sp>
        <p:nvSpPr>
          <p:cNvPr id="2" name="Title 1">
            <a:extLst>
              <a:ext uri="{FF2B5EF4-FFF2-40B4-BE49-F238E27FC236}">
                <a16:creationId xmlns:a16="http://schemas.microsoft.com/office/drawing/2014/main" id="{E25337FA-EB20-974B-8CFC-4FE9B6A37F6D}"/>
              </a:ext>
            </a:extLst>
          </p:cNvPr>
          <p:cNvSpPr>
            <a:spLocks noGrp="1"/>
          </p:cNvSpPr>
          <p:nvPr>
            <p:ph type="title"/>
          </p:nvPr>
        </p:nvSpPr>
        <p:spPr>
          <a:xfrm>
            <a:off x="457200" y="365126"/>
            <a:ext cx="10439400" cy="641350"/>
          </a:xfrm>
        </p:spPr>
        <p:txBody>
          <a:bodyPr>
            <a:noAutofit/>
          </a:bodyPr>
          <a:lstStyle>
            <a:lvl1pPr>
              <a:defRPr sz="3800"/>
            </a:lvl1pPr>
          </a:lstStyle>
          <a:p>
            <a:r>
              <a:rPr lang="en-US" dirty="0"/>
              <a:t>Click to edit Master title style</a:t>
            </a:r>
          </a:p>
        </p:txBody>
      </p:sp>
    </p:spTree>
    <p:extLst>
      <p:ext uri="{BB962C8B-B14F-4D97-AF65-F5344CB8AC3E}">
        <p14:creationId xmlns:p14="http://schemas.microsoft.com/office/powerpoint/2010/main" val="10230250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olTrace slide">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33EA6442-42FC-7B49-A3DC-7D1E1EF7125B}"/>
              </a:ext>
            </a:extLst>
          </p:cNvPr>
          <p:cNvSpPr>
            <a:spLocks noGrp="1"/>
          </p:cNvSpPr>
          <p:nvPr>
            <p:ph idx="1"/>
          </p:nvPr>
        </p:nvSpPr>
        <p:spPr>
          <a:xfrm>
            <a:off x="457200" y="1143000"/>
            <a:ext cx="11277600" cy="521335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FDBFD843-CB9E-F940-9463-9ED57CDD9257}"/>
              </a:ext>
            </a:extLst>
          </p:cNvPr>
          <p:cNvSpPr>
            <a:spLocks noGrp="1"/>
          </p:cNvSpPr>
          <p:nvPr>
            <p:ph type="title"/>
          </p:nvPr>
        </p:nvSpPr>
        <p:spPr>
          <a:xfrm>
            <a:off x="457200" y="365126"/>
            <a:ext cx="10439400" cy="641350"/>
          </a:xfrm>
        </p:spPr>
        <p:txBody>
          <a:bodyPr>
            <a:noAutofit/>
          </a:bodyPr>
          <a:lstStyle>
            <a:lvl1pPr>
              <a:defRPr sz="3800"/>
            </a:lvl1pPr>
          </a:lstStyle>
          <a:p>
            <a:r>
              <a:rPr lang="en-US" dirty="0"/>
              <a:t>Click to edit Master title style</a:t>
            </a:r>
          </a:p>
        </p:txBody>
      </p:sp>
    </p:spTree>
    <p:extLst>
      <p:ext uri="{BB962C8B-B14F-4D97-AF65-F5344CB8AC3E}">
        <p14:creationId xmlns:p14="http://schemas.microsoft.com/office/powerpoint/2010/main" val="2412983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BA9067A4-3A68-A14F-B733-2E7AC6EF5195}"/>
              </a:ext>
            </a:extLst>
          </p:cNvPr>
          <p:cNvSpPr>
            <a:spLocks noGrp="1"/>
          </p:cNvSpPr>
          <p:nvPr>
            <p:ph type="sldNum" sz="quarter" idx="12"/>
          </p:nvPr>
        </p:nvSpPr>
        <p:spPr>
          <a:xfrm>
            <a:off x="9144000" y="6492875"/>
            <a:ext cx="2743200" cy="365125"/>
          </a:xfrm>
          <a:prstGeom prst="rect">
            <a:avLst/>
          </a:prstGeom>
        </p:spPr>
        <p:txBody>
          <a:bodyPr/>
          <a:lstStyle/>
          <a:p>
            <a:fld id="{4B7113F8-C047-8F42-BFCD-E9CCEDC3AC6C}" type="slidenum">
              <a:rPr lang="en-US" smtClean="0"/>
              <a:t>‹#›</a:t>
            </a:fld>
            <a:endParaRPr lang="en-US"/>
          </a:p>
        </p:txBody>
      </p:sp>
      <p:sp>
        <p:nvSpPr>
          <p:cNvPr id="2" name="Title 1">
            <a:extLst>
              <a:ext uri="{FF2B5EF4-FFF2-40B4-BE49-F238E27FC236}">
                <a16:creationId xmlns:a16="http://schemas.microsoft.com/office/drawing/2014/main" id="{D27B3072-2625-EB42-9FF6-59C20D0B3421}"/>
              </a:ext>
            </a:extLst>
          </p:cNvPr>
          <p:cNvSpPr>
            <a:spLocks noGrp="1"/>
          </p:cNvSpPr>
          <p:nvPr>
            <p:ph type="title"/>
          </p:nvPr>
        </p:nvSpPr>
        <p:spPr>
          <a:xfrm>
            <a:off x="457200" y="365125"/>
            <a:ext cx="10439400" cy="625475"/>
          </a:xfrm>
        </p:spPr>
        <p:txBody>
          <a:bodyPr/>
          <a:lstStyle/>
          <a:p>
            <a:r>
              <a:rPr lang="en-US" dirty="0"/>
              <a:t>Click to edit Master title style</a:t>
            </a:r>
          </a:p>
        </p:txBody>
      </p:sp>
    </p:spTree>
    <p:extLst>
      <p:ext uri="{BB962C8B-B14F-4D97-AF65-F5344CB8AC3E}">
        <p14:creationId xmlns:p14="http://schemas.microsoft.com/office/powerpoint/2010/main" val="1190931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6_Title and Content_No Rays">
    <p:spTree>
      <p:nvGrpSpPr>
        <p:cNvPr id="1" name=""/>
        <p:cNvGrpSpPr/>
        <p:nvPr/>
      </p:nvGrpSpPr>
      <p:grpSpPr>
        <a:xfrm>
          <a:off x="0" y="0"/>
          <a:ext cx="0" cy="0"/>
          <a:chOff x="0" y="0"/>
          <a:chExt cx="0" cy="0"/>
        </a:xfrm>
      </p:grpSpPr>
      <p:sp>
        <p:nvSpPr>
          <p:cNvPr id="5" name="Rectangle 4"/>
          <p:cNvSpPr/>
          <p:nvPr userDrawn="1"/>
        </p:nvSpPr>
        <p:spPr>
          <a:xfrm>
            <a:off x="0" y="0"/>
            <a:ext cx="12192000" cy="6858000"/>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p>
        </p:txBody>
      </p:sp>
      <p:pic>
        <p:nvPicPr>
          <p:cNvPr id="24" name="Picture 2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575752" y="235502"/>
            <a:ext cx="2006648" cy="445476"/>
          </a:xfrm>
          <a:prstGeom prst="rect">
            <a:avLst/>
          </a:prstGeom>
        </p:spPr>
      </p:pic>
      <p:sp>
        <p:nvSpPr>
          <p:cNvPr id="2" name="Title 1"/>
          <p:cNvSpPr>
            <a:spLocks noGrp="1"/>
          </p:cNvSpPr>
          <p:nvPr>
            <p:ph type="title"/>
          </p:nvPr>
        </p:nvSpPr>
        <p:spPr>
          <a:xfrm>
            <a:off x="609600" y="14989"/>
            <a:ext cx="10972800" cy="886505"/>
          </a:xfrm>
          <a:prstGeom prst="rect">
            <a:avLst/>
          </a:prstGeom>
        </p:spPr>
        <p:txBody>
          <a:bodyPr anchor="ctr"/>
          <a:lstStyle/>
          <a:p>
            <a:r>
              <a:rPr lang="en-US" dirty="0"/>
              <a:t>Click to edit Master title style</a:t>
            </a:r>
          </a:p>
        </p:txBody>
      </p:sp>
      <p:cxnSp>
        <p:nvCxnSpPr>
          <p:cNvPr id="4" name="Straight Connector 3"/>
          <p:cNvCxnSpPr/>
          <p:nvPr userDrawn="1"/>
        </p:nvCxnSpPr>
        <p:spPr>
          <a:xfrm>
            <a:off x="609599" y="898479"/>
            <a:ext cx="10972800" cy="0"/>
          </a:xfrm>
          <a:prstGeom prst="line">
            <a:avLst/>
          </a:prstGeom>
          <a:ln>
            <a:solidFill>
              <a:srgbClr val="F38F26"/>
            </a:solidFill>
          </a:ln>
          <a:effectLst/>
        </p:spPr>
        <p:style>
          <a:lnRef idx="2">
            <a:schemeClr val="accent1"/>
          </a:lnRef>
          <a:fillRef idx="0">
            <a:schemeClr val="accent1"/>
          </a:fillRef>
          <a:effectRef idx="1">
            <a:schemeClr val="accent1"/>
          </a:effectRef>
          <a:fontRef idx="minor">
            <a:schemeClr val="tx1"/>
          </a:fontRef>
        </p:style>
      </p:cxnSp>
      <p:sp>
        <p:nvSpPr>
          <p:cNvPr id="10" name="Text Placeholder 2"/>
          <p:cNvSpPr>
            <a:spLocks noGrp="1"/>
          </p:cNvSpPr>
          <p:nvPr>
            <p:ph type="body" sz="quarter" idx="10"/>
          </p:nvPr>
        </p:nvSpPr>
        <p:spPr>
          <a:xfrm>
            <a:off x="609600" y="1128713"/>
            <a:ext cx="10972800" cy="4548187"/>
          </a:xfrm>
          <a:prstGeom prst="rect">
            <a:avLst/>
          </a:prstGeom>
        </p:spPr>
        <p:txBody>
          <a:bodyPr vert="horz"/>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Box 6"/>
          <p:cNvSpPr txBox="1"/>
          <p:nvPr userDrawn="1"/>
        </p:nvSpPr>
        <p:spPr>
          <a:xfrm>
            <a:off x="10790074" y="362"/>
            <a:ext cx="805029" cy="256545"/>
          </a:xfrm>
          <a:prstGeom prst="rect">
            <a:avLst/>
          </a:prstGeom>
          <a:noFill/>
        </p:spPr>
        <p:txBody>
          <a:bodyPr wrap="none" rtlCol="0">
            <a:spAutoFit/>
          </a:bodyPr>
          <a:lstStyle/>
          <a:p>
            <a:r>
              <a:rPr lang="en-US" sz="1067" dirty="0"/>
              <a:t>Funded by:</a:t>
            </a:r>
          </a:p>
        </p:txBody>
      </p:sp>
      <p:sp>
        <p:nvSpPr>
          <p:cNvPr id="9" name="TextBox 8"/>
          <p:cNvSpPr txBox="1"/>
          <p:nvPr userDrawn="1"/>
        </p:nvSpPr>
        <p:spPr>
          <a:xfrm>
            <a:off x="3461325" y="6523404"/>
            <a:ext cx="6576755" cy="256545"/>
          </a:xfrm>
          <a:prstGeom prst="rect">
            <a:avLst/>
          </a:prstGeom>
          <a:noFill/>
        </p:spPr>
        <p:txBody>
          <a:bodyPr wrap="square" rtlCol="0">
            <a:spAutoFit/>
          </a:bodyPr>
          <a:lstStyle/>
          <a:p>
            <a:r>
              <a:rPr lang="en-US" sz="1067" dirty="0"/>
              <a:t>This</a:t>
            </a:r>
            <a:r>
              <a:rPr lang="en-US" sz="1067" baseline="0" dirty="0"/>
              <a:t> presentation may have proprietary information and is protected from public release.</a:t>
            </a:r>
            <a:endParaRPr lang="en-US" sz="1067" dirty="0"/>
          </a:p>
        </p:txBody>
      </p:sp>
    </p:spTree>
    <p:extLst>
      <p:ext uri="{BB962C8B-B14F-4D97-AF65-F5344CB8AC3E}">
        <p14:creationId xmlns:p14="http://schemas.microsoft.com/office/powerpoint/2010/main" val="76005916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7" Type="http://schemas.openxmlformats.org/officeDocument/2006/relationships/image" Target="../media/image5.png"/><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1.jp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image" Target="../media/image6.png"/><Relationship Id="rId5" Type="http://schemas.openxmlformats.org/officeDocument/2006/relationships/theme" Target="../theme/theme3.xml"/><Relationship Id="rId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65000">
              <a:schemeClr val="bg1">
                <a:lumMod val="0"/>
                <a:lumOff val="100000"/>
              </a:schemeClr>
            </a:gs>
            <a:gs pos="100000">
              <a:schemeClr val="bg1">
                <a:alpha val="0"/>
              </a:schemeClr>
            </a:gs>
          </a:gsLst>
          <a:lin ang="16200000" scaled="1"/>
        </a:gradFill>
        <a:effectLst/>
      </p:bgPr>
    </p:bg>
    <p:spTree>
      <p:nvGrpSpPr>
        <p:cNvPr id="1" name=""/>
        <p:cNvGrpSpPr/>
        <p:nvPr/>
      </p:nvGrpSpPr>
      <p:grpSpPr>
        <a:xfrm>
          <a:off x="0" y="0"/>
          <a:ext cx="0" cy="0"/>
          <a:chOff x="0" y="0"/>
          <a:chExt cx="0" cy="0"/>
        </a:xfrm>
      </p:grpSpPr>
      <p:pic>
        <p:nvPicPr>
          <p:cNvPr id="16" name="bg object 16"/>
          <p:cNvPicPr/>
          <p:nvPr/>
        </p:nvPicPr>
        <p:blipFill rotWithShape="1">
          <a:blip r:embed="rId3" cstate="print"/>
          <a:srcRect t="6364"/>
          <a:stretch/>
        </p:blipFill>
        <p:spPr>
          <a:xfrm>
            <a:off x="0" y="-7620"/>
            <a:ext cx="12202886" cy="6865620"/>
          </a:xfrm>
          <a:prstGeom prst="rect">
            <a:avLst/>
          </a:prstGeom>
        </p:spPr>
      </p:pic>
      <p:sp>
        <p:nvSpPr>
          <p:cNvPr id="9" name="Rectangle 8">
            <a:extLst>
              <a:ext uri="{FF2B5EF4-FFF2-40B4-BE49-F238E27FC236}">
                <a16:creationId xmlns:a16="http://schemas.microsoft.com/office/drawing/2014/main" id="{C8FEF902-B14C-794B-BE3E-7A61F046E186}"/>
              </a:ext>
            </a:extLst>
          </p:cNvPr>
          <p:cNvSpPr/>
          <p:nvPr userDrawn="1"/>
        </p:nvSpPr>
        <p:spPr>
          <a:xfrm>
            <a:off x="0" y="0"/>
            <a:ext cx="3581400" cy="11887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F84B46EF-EE13-D545-B7B9-E01D5ACEA0F0}"/>
              </a:ext>
            </a:extLst>
          </p:cNvPr>
          <p:cNvSpPr/>
          <p:nvPr userDrawn="1"/>
        </p:nvSpPr>
        <p:spPr>
          <a:xfrm>
            <a:off x="10886" y="1202983"/>
            <a:ext cx="12192000" cy="5676900"/>
          </a:xfrm>
          <a:prstGeom prst="rect">
            <a:avLst/>
          </a:prstGeom>
          <a:gradFill>
            <a:gsLst>
              <a:gs pos="24000">
                <a:schemeClr val="bg1">
                  <a:lumMod val="0"/>
                  <a:lumOff val="100000"/>
                  <a:alpha val="89508"/>
                </a:schemeClr>
              </a:gs>
              <a:gs pos="62000">
                <a:schemeClr val="bg1">
                  <a:lumMod val="0"/>
                  <a:lumOff val="100000"/>
                  <a:alpha val="80318"/>
                </a:schemeClr>
              </a:gs>
              <a:gs pos="97000">
                <a:schemeClr val="bg1">
                  <a:alpha val="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a:extLst>
              <a:ext uri="{FF2B5EF4-FFF2-40B4-BE49-F238E27FC236}">
                <a16:creationId xmlns:a16="http://schemas.microsoft.com/office/drawing/2014/main" id="{57A07D56-7E1D-464C-8540-70EDB8F12E9D}"/>
              </a:ext>
            </a:extLst>
          </p:cNvPr>
          <p:cNvGrpSpPr/>
          <p:nvPr userDrawn="1"/>
        </p:nvGrpSpPr>
        <p:grpSpPr>
          <a:xfrm>
            <a:off x="146635" y="206338"/>
            <a:ext cx="3053765" cy="866451"/>
            <a:chOff x="146635" y="206338"/>
            <a:chExt cx="3697839" cy="1049196"/>
          </a:xfrm>
        </p:grpSpPr>
        <p:sp>
          <p:nvSpPr>
            <p:cNvPr id="18" name="bg object 18"/>
            <p:cNvSpPr/>
            <p:nvPr/>
          </p:nvSpPr>
          <p:spPr>
            <a:xfrm>
              <a:off x="745832" y="214058"/>
              <a:ext cx="128270" cy="137160"/>
            </a:xfrm>
            <a:custGeom>
              <a:avLst/>
              <a:gdLst/>
              <a:ahLst/>
              <a:cxnLst/>
              <a:rect l="l" t="t" r="r" b="b"/>
              <a:pathLst>
                <a:path w="128269" h="137160">
                  <a:moveTo>
                    <a:pt x="127850" y="0"/>
                  </a:moveTo>
                  <a:lnTo>
                    <a:pt x="0" y="0"/>
                  </a:lnTo>
                  <a:lnTo>
                    <a:pt x="0" y="136778"/>
                  </a:lnTo>
                  <a:lnTo>
                    <a:pt x="127850" y="136778"/>
                  </a:lnTo>
                  <a:lnTo>
                    <a:pt x="127850" y="0"/>
                  </a:lnTo>
                  <a:close/>
                </a:path>
              </a:pathLst>
            </a:custGeom>
            <a:solidFill>
              <a:srgbClr val="F47E28"/>
            </a:solidFill>
          </p:spPr>
          <p:txBody>
            <a:bodyPr wrap="square" lIns="0" tIns="0" rIns="0" bIns="0" rtlCol="0"/>
            <a:lstStyle/>
            <a:p>
              <a:endParaRPr/>
            </a:p>
          </p:txBody>
        </p:sp>
        <p:sp>
          <p:nvSpPr>
            <p:cNvPr id="19" name="bg object 19"/>
            <p:cNvSpPr/>
            <p:nvPr/>
          </p:nvSpPr>
          <p:spPr>
            <a:xfrm>
              <a:off x="678243" y="398754"/>
              <a:ext cx="263525" cy="571500"/>
            </a:xfrm>
            <a:custGeom>
              <a:avLst/>
              <a:gdLst/>
              <a:ahLst/>
              <a:cxnLst/>
              <a:rect l="l" t="t" r="r" b="b"/>
              <a:pathLst>
                <a:path w="263525" h="571500">
                  <a:moveTo>
                    <a:pt x="263017" y="509270"/>
                  </a:moveTo>
                  <a:lnTo>
                    <a:pt x="195427" y="509270"/>
                  </a:lnTo>
                  <a:lnTo>
                    <a:pt x="195427" y="0"/>
                  </a:lnTo>
                  <a:lnTo>
                    <a:pt x="67576" y="0"/>
                  </a:lnTo>
                  <a:lnTo>
                    <a:pt x="67576" y="509270"/>
                  </a:lnTo>
                  <a:lnTo>
                    <a:pt x="0" y="509270"/>
                  </a:lnTo>
                  <a:lnTo>
                    <a:pt x="0" y="571500"/>
                  </a:lnTo>
                  <a:lnTo>
                    <a:pt x="263017" y="571500"/>
                  </a:lnTo>
                  <a:lnTo>
                    <a:pt x="263017" y="509270"/>
                  </a:lnTo>
                  <a:close/>
                </a:path>
              </a:pathLst>
            </a:custGeom>
            <a:solidFill>
              <a:srgbClr val="485865"/>
            </a:solidFill>
          </p:spPr>
          <p:txBody>
            <a:bodyPr wrap="square" lIns="0" tIns="0" rIns="0" bIns="0" rtlCol="0"/>
            <a:lstStyle/>
            <a:p>
              <a:endParaRPr/>
            </a:p>
          </p:txBody>
        </p:sp>
        <p:sp>
          <p:nvSpPr>
            <p:cNvPr id="20" name="bg object 20"/>
            <p:cNvSpPr/>
            <p:nvPr/>
          </p:nvSpPr>
          <p:spPr>
            <a:xfrm>
              <a:off x="255079" y="398678"/>
              <a:ext cx="864869" cy="448309"/>
            </a:xfrm>
            <a:custGeom>
              <a:avLst/>
              <a:gdLst/>
              <a:ahLst/>
              <a:cxnLst/>
              <a:rect l="l" t="t" r="r" b="b"/>
              <a:pathLst>
                <a:path w="864869" h="448309">
                  <a:moveTo>
                    <a:pt x="194767" y="253187"/>
                  </a:moveTo>
                  <a:lnTo>
                    <a:pt x="0" y="253187"/>
                  </a:lnTo>
                  <a:lnTo>
                    <a:pt x="0" y="448106"/>
                  </a:lnTo>
                  <a:lnTo>
                    <a:pt x="194767" y="448106"/>
                  </a:lnTo>
                  <a:lnTo>
                    <a:pt x="194767" y="253187"/>
                  </a:lnTo>
                  <a:close/>
                </a:path>
                <a:path w="864869" h="448309">
                  <a:moveTo>
                    <a:pt x="440258" y="253187"/>
                  </a:moveTo>
                  <a:lnTo>
                    <a:pt x="245491" y="253187"/>
                  </a:lnTo>
                  <a:lnTo>
                    <a:pt x="245491" y="448106"/>
                  </a:lnTo>
                  <a:lnTo>
                    <a:pt x="440258" y="448106"/>
                  </a:lnTo>
                  <a:lnTo>
                    <a:pt x="440258" y="253187"/>
                  </a:lnTo>
                  <a:close/>
                </a:path>
                <a:path w="864869" h="448309">
                  <a:moveTo>
                    <a:pt x="440258" y="0"/>
                  </a:moveTo>
                  <a:lnTo>
                    <a:pt x="245491" y="0"/>
                  </a:lnTo>
                  <a:lnTo>
                    <a:pt x="245491" y="194919"/>
                  </a:lnTo>
                  <a:lnTo>
                    <a:pt x="440258" y="194919"/>
                  </a:lnTo>
                  <a:lnTo>
                    <a:pt x="440258" y="0"/>
                  </a:lnTo>
                  <a:close/>
                </a:path>
                <a:path w="864869" h="448309">
                  <a:moveTo>
                    <a:pt x="864565" y="253187"/>
                  </a:moveTo>
                  <a:lnTo>
                    <a:pt x="669798" y="253187"/>
                  </a:lnTo>
                  <a:lnTo>
                    <a:pt x="669798" y="448106"/>
                  </a:lnTo>
                  <a:lnTo>
                    <a:pt x="864565" y="448106"/>
                  </a:lnTo>
                  <a:lnTo>
                    <a:pt x="864565" y="253187"/>
                  </a:lnTo>
                  <a:close/>
                </a:path>
                <a:path w="864869" h="448309">
                  <a:moveTo>
                    <a:pt x="864565" y="0"/>
                  </a:moveTo>
                  <a:lnTo>
                    <a:pt x="669798" y="0"/>
                  </a:lnTo>
                  <a:lnTo>
                    <a:pt x="669798" y="194919"/>
                  </a:lnTo>
                  <a:lnTo>
                    <a:pt x="864565" y="194919"/>
                  </a:lnTo>
                  <a:lnTo>
                    <a:pt x="864565" y="0"/>
                  </a:lnTo>
                  <a:close/>
                </a:path>
              </a:pathLst>
            </a:custGeom>
            <a:solidFill>
              <a:srgbClr val="00B5EF"/>
            </a:solidFill>
          </p:spPr>
          <p:txBody>
            <a:bodyPr wrap="square" lIns="0" tIns="0" rIns="0" bIns="0" rtlCol="0"/>
            <a:lstStyle/>
            <a:p>
              <a:endParaRPr/>
            </a:p>
          </p:txBody>
        </p:sp>
        <p:sp>
          <p:nvSpPr>
            <p:cNvPr id="21" name="bg object 21"/>
            <p:cNvSpPr/>
            <p:nvPr/>
          </p:nvSpPr>
          <p:spPr>
            <a:xfrm>
              <a:off x="1462570" y="399414"/>
              <a:ext cx="2359025" cy="454659"/>
            </a:xfrm>
            <a:custGeom>
              <a:avLst/>
              <a:gdLst/>
              <a:ahLst/>
              <a:cxnLst/>
              <a:rect l="l" t="t" r="r" b="b"/>
              <a:pathLst>
                <a:path w="2359025" h="454659">
                  <a:moveTo>
                    <a:pt x="331812" y="431"/>
                  </a:moveTo>
                  <a:lnTo>
                    <a:pt x="251371" y="431"/>
                  </a:lnTo>
                  <a:lnTo>
                    <a:pt x="251371" y="184581"/>
                  </a:lnTo>
                  <a:lnTo>
                    <a:pt x="80441" y="184581"/>
                  </a:lnTo>
                  <a:lnTo>
                    <a:pt x="80441" y="431"/>
                  </a:lnTo>
                  <a:lnTo>
                    <a:pt x="0" y="431"/>
                  </a:lnTo>
                  <a:lnTo>
                    <a:pt x="0" y="184581"/>
                  </a:lnTo>
                  <a:lnTo>
                    <a:pt x="0" y="253161"/>
                  </a:lnTo>
                  <a:lnTo>
                    <a:pt x="0" y="447471"/>
                  </a:lnTo>
                  <a:lnTo>
                    <a:pt x="80441" y="447471"/>
                  </a:lnTo>
                  <a:lnTo>
                    <a:pt x="80441" y="253161"/>
                  </a:lnTo>
                  <a:lnTo>
                    <a:pt x="251371" y="253161"/>
                  </a:lnTo>
                  <a:lnTo>
                    <a:pt x="251371" y="447471"/>
                  </a:lnTo>
                  <a:lnTo>
                    <a:pt x="331812" y="447471"/>
                  </a:lnTo>
                  <a:lnTo>
                    <a:pt x="331812" y="253161"/>
                  </a:lnTo>
                  <a:lnTo>
                    <a:pt x="331812" y="184581"/>
                  </a:lnTo>
                  <a:lnTo>
                    <a:pt x="331812" y="431"/>
                  </a:lnTo>
                  <a:close/>
                </a:path>
                <a:path w="2359025" h="454659">
                  <a:moveTo>
                    <a:pt x="691819" y="291160"/>
                  </a:moveTo>
                  <a:lnTo>
                    <a:pt x="688949" y="244436"/>
                  </a:lnTo>
                  <a:lnTo>
                    <a:pt x="688543" y="242862"/>
                  </a:lnTo>
                  <a:lnTo>
                    <a:pt x="677976" y="201561"/>
                  </a:lnTo>
                  <a:lnTo>
                    <a:pt x="658393" y="164617"/>
                  </a:lnTo>
                  <a:lnTo>
                    <a:pt x="656158" y="162356"/>
                  </a:lnTo>
                  <a:lnTo>
                    <a:pt x="629704" y="135661"/>
                  </a:lnTo>
                  <a:lnTo>
                    <a:pt x="614070" y="127952"/>
                  </a:lnTo>
                  <a:lnTo>
                    <a:pt x="614070" y="242862"/>
                  </a:lnTo>
                  <a:lnTo>
                    <a:pt x="465264" y="242862"/>
                  </a:lnTo>
                  <a:lnTo>
                    <a:pt x="480669" y="194551"/>
                  </a:lnTo>
                  <a:lnTo>
                    <a:pt x="522249" y="164363"/>
                  </a:lnTo>
                  <a:lnTo>
                    <a:pt x="540334" y="162356"/>
                  </a:lnTo>
                  <a:lnTo>
                    <a:pt x="558203" y="164414"/>
                  </a:lnTo>
                  <a:lnTo>
                    <a:pt x="597979" y="191198"/>
                  </a:lnTo>
                  <a:lnTo>
                    <a:pt x="613257" y="230441"/>
                  </a:lnTo>
                  <a:lnTo>
                    <a:pt x="614070" y="242862"/>
                  </a:lnTo>
                  <a:lnTo>
                    <a:pt x="614070" y="127952"/>
                  </a:lnTo>
                  <a:lnTo>
                    <a:pt x="591413" y="116776"/>
                  </a:lnTo>
                  <a:lnTo>
                    <a:pt x="543013" y="110020"/>
                  </a:lnTo>
                  <a:lnTo>
                    <a:pt x="497751" y="116090"/>
                  </a:lnTo>
                  <a:lnTo>
                    <a:pt x="459498" y="133273"/>
                  </a:lnTo>
                  <a:lnTo>
                    <a:pt x="428815" y="160083"/>
                  </a:lnTo>
                  <a:lnTo>
                    <a:pt x="406222" y="194995"/>
                  </a:lnTo>
                  <a:lnTo>
                    <a:pt x="392277" y="236512"/>
                  </a:lnTo>
                  <a:lnTo>
                    <a:pt x="387502" y="283108"/>
                  </a:lnTo>
                  <a:lnTo>
                    <a:pt x="391185" y="324662"/>
                  </a:lnTo>
                  <a:lnTo>
                    <a:pt x="402666" y="364426"/>
                  </a:lnTo>
                  <a:lnTo>
                    <a:pt x="422605" y="399834"/>
                  </a:lnTo>
                  <a:lnTo>
                    <a:pt x="451650" y="428307"/>
                  </a:lnTo>
                  <a:lnTo>
                    <a:pt x="490448" y="447281"/>
                  </a:lnTo>
                  <a:lnTo>
                    <a:pt x="539661" y="454177"/>
                  </a:lnTo>
                  <a:lnTo>
                    <a:pt x="586625" y="448424"/>
                  </a:lnTo>
                  <a:lnTo>
                    <a:pt x="628319" y="430276"/>
                  </a:lnTo>
                  <a:lnTo>
                    <a:pt x="662203" y="398424"/>
                  </a:lnTo>
                  <a:lnTo>
                    <a:pt x="663524" y="395820"/>
                  </a:lnTo>
                  <a:lnTo>
                    <a:pt x="685800" y="351536"/>
                  </a:lnTo>
                  <a:lnTo>
                    <a:pt x="618756" y="342150"/>
                  </a:lnTo>
                  <a:lnTo>
                    <a:pt x="611466" y="358178"/>
                  </a:lnTo>
                  <a:lnTo>
                    <a:pt x="598652" y="375780"/>
                  </a:lnTo>
                  <a:lnTo>
                    <a:pt x="577291" y="389978"/>
                  </a:lnTo>
                  <a:lnTo>
                    <a:pt x="544360" y="395820"/>
                  </a:lnTo>
                  <a:lnTo>
                    <a:pt x="525386" y="394030"/>
                  </a:lnTo>
                  <a:lnTo>
                    <a:pt x="482688" y="365620"/>
                  </a:lnTo>
                  <a:lnTo>
                    <a:pt x="466686" y="326885"/>
                  </a:lnTo>
                  <a:lnTo>
                    <a:pt x="465061" y="308457"/>
                  </a:lnTo>
                  <a:lnTo>
                    <a:pt x="465264" y="291160"/>
                  </a:lnTo>
                  <a:lnTo>
                    <a:pt x="691819" y="291160"/>
                  </a:lnTo>
                  <a:close/>
                </a:path>
                <a:path w="2359025" h="454659">
                  <a:moveTo>
                    <a:pt x="817892" y="0"/>
                  </a:moveTo>
                  <a:lnTo>
                    <a:pt x="743483" y="0"/>
                  </a:lnTo>
                  <a:lnTo>
                    <a:pt x="743483" y="447459"/>
                  </a:lnTo>
                  <a:lnTo>
                    <a:pt x="817892" y="447459"/>
                  </a:lnTo>
                  <a:lnTo>
                    <a:pt x="817892" y="0"/>
                  </a:lnTo>
                  <a:close/>
                </a:path>
                <a:path w="2359025" h="454659">
                  <a:moveTo>
                    <a:pt x="965377" y="116065"/>
                  </a:moveTo>
                  <a:lnTo>
                    <a:pt x="890968" y="116065"/>
                  </a:lnTo>
                  <a:lnTo>
                    <a:pt x="890968" y="447471"/>
                  </a:lnTo>
                  <a:lnTo>
                    <a:pt x="965377" y="447471"/>
                  </a:lnTo>
                  <a:lnTo>
                    <a:pt x="965377" y="116065"/>
                  </a:lnTo>
                  <a:close/>
                </a:path>
                <a:path w="2359025" h="454659">
                  <a:moveTo>
                    <a:pt x="1324610" y="280428"/>
                  </a:moveTo>
                  <a:lnTo>
                    <a:pt x="1320342" y="237210"/>
                  </a:lnTo>
                  <a:lnTo>
                    <a:pt x="1307426" y="196786"/>
                  </a:lnTo>
                  <a:lnTo>
                    <a:pt x="1291691" y="171081"/>
                  </a:lnTo>
                  <a:lnTo>
                    <a:pt x="1286052" y="161848"/>
                  </a:lnTo>
                  <a:lnTo>
                    <a:pt x="1256360" y="134404"/>
                  </a:lnTo>
                  <a:lnTo>
                    <a:pt x="1245590" y="129311"/>
                  </a:lnTo>
                  <a:lnTo>
                    <a:pt x="1245590" y="280428"/>
                  </a:lnTo>
                  <a:lnTo>
                    <a:pt x="1243558" y="312470"/>
                  </a:lnTo>
                  <a:lnTo>
                    <a:pt x="1233944" y="349605"/>
                  </a:lnTo>
                  <a:lnTo>
                    <a:pt x="1211364" y="380339"/>
                  </a:lnTo>
                  <a:lnTo>
                    <a:pt x="1170520" y="393141"/>
                  </a:lnTo>
                  <a:lnTo>
                    <a:pt x="1127493" y="378091"/>
                  </a:lnTo>
                  <a:lnTo>
                    <a:pt x="1105408" y="343738"/>
                  </a:lnTo>
                  <a:lnTo>
                    <a:pt x="1097267" y="306247"/>
                  </a:lnTo>
                  <a:lnTo>
                    <a:pt x="1096111" y="281774"/>
                  </a:lnTo>
                  <a:lnTo>
                    <a:pt x="1099451" y="242684"/>
                  </a:lnTo>
                  <a:lnTo>
                    <a:pt x="1111351" y="207048"/>
                  </a:lnTo>
                  <a:lnTo>
                    <a:pt x="1134554" y="181102"/>
                  </a:lnTo>
                  <a:lnTo>
                    <a:pt x="1171854" y="171081"/>
                  </a:lnTo>
                  <a:lnTo>
                    <a:pt x="1207122" y="180149"/>
                  </a:lnTo>
                  <a:lnTo>
                    <a:pt x="1229829" y="204368"/>
                  </a:lnTo>
                  <a:lnTo>
                    <a:pt x="1241983" y="239280"/>
                  </a:lnTo>
                  <a:lnTo>
                    <a:pt x="1245590" y="280428"/>
                  </a:lnTo>
                  <a:lnTo>
                    <a:pt x="1245590" y="129311"/>
                  </a:lnTo>
                  <a:lnTo>
                    <a:pt x="1218476" y="116459"/>
                  </a:lnTo>
                  <a:lnTo>
                    <a:pt x="1172527" y="110032"/>
                  </a:lnTo>
                  <a:lnTo>
                    <a:pt x="1126083" y="116408"/>
                  </a:lnTo>
                  <a:lnTo>
                    <a:pt x="1087513" y="134226"/>
                  </a:lnTo>
                  <a:lnTo>
                    <a:pt x="1057059" y="161518"/>
                  </a:lnTo>
                  <a:lnTo>
                    <a:pt x="1034973" y="196291"/>
                  </a:lnTo>
                  <a:lnTo>
                    <a:pt x="1021537" y="236588"/>
                  </a:lnTo>
                  <a:lnTo>
                    <a:pt x="1017003" y="280428"/>
                  </a:lnTo>
                  <a:lnTo>
                    <a:pt x="1020483" y="319620"/>
                  </a:lnTo>
                  <a:lnTo>
                    <a:pt x="1031519" y="359168"/>
                  </a:lnTo>
                  <a:lnTo>
                    <a:pt x="1050937" y="395732"/>
                  </a:lnTo>
                  <a:lnTo>
                    <a:pt x="1079563" y="425983"/>
                  </a:lnTo>
                  <a:lnTo>
                    <a:pt x="1118247" y="446582"/>
                  </a:lnTo>
                  <a:lnTo>
                    <a:pt x="1167841" y="454190"/>
                  </a:lnTo>
                  <a:lnTo>
                    <a:pt x="1208773" y="449148"/>
                  </a:lnTo>
                  <a:lnTo>
                    <a:pt x="1246035" y="434213"/>
                  </a:lnTo>
                  <a:lnTo>
                    <a:pt x="1277924" y="409651"/>
                  </a:lnTo>
                  <a:lnTo>
                    <a:pt x="1302778" y="375767"/>
                  </a:lnTo>
                  <a:lnTo>
                    <a:pt x="1318920" y="332816"/>
                  </a:lnTo>
                  <a:lnTo>
                    <a:pt x="1324610" y="281774"/>
                  </a:lnTo>
                  <a:lnTo>
                    <a:pt x="1324610" y="280428"/>
                  </a:lnTo>
                  <a:close/>
                </a:path>
                <a:path w="2359025" h="454659">
                  <a:moveTo>
                    <a:pt x="2358453" y="251574"/>
                  </a:moveTo>
                  <a:lnTo>
                    <a:pt x="2352294" y="182918"/>
                  </a:lnTo>
                  <a:lnTo>
                    <a:pt x="2336584" y="147294"/>
                  </a:lnTo>
                  <a:lnTo>
                    <a:pt x="2305342" y="120561"/>
                  </a:lnTo>
                  <a:lnTo>
                    <a:pt x="2253208" y="110020"/>
                  </a:lnTo>
                  <a:lnTo>
                    <a:pt x="2213368" y="119151"/>
                  </a:lnTo>
                  <a:lnTo>
                    <a:pt x="2184920" y="141300"/>
                  </a:lnTo>
                  <a:lnTo>
                    <a:pt x="2165642" y="168617"/>
                  </a:lnTo>
                  <a:lnTo>
                    <a:pt x="2153335" y="193217"/>
                  </a:lnTo>
                  <a:lnTo>
                    <a:pt x="2153335" y="116738"/>
                  </a:lnTo>
                  <a:lnTo>
                    <a:pt x="2085644" y="116738"/>
                  </a:lnTo>
                  <a:lnTo>
                    <a:pt x="2085644" y="447471"/>
                  </a:lnTo>
                  <a:lnTo>
                    <a:pt x="2160041" y="447471"/>
                  </a:lnTo>
                  <a:lnTo>
                    <a:pt x="2160041" y="292506"/>
                  </a:lnTo>
                  <a:lnTo>
                    <a:pt x="2169185" y="226326"/>
                  </a:lnTo>
                  <a:lnTo>
                    <a:pt x="2190534" y="191274"/>
                  </a:lnTo>
                  <a:lnTo>
                    <a:pt x="2214905" y="177495"/>
                  </a:lnTo>
                  <a:lnTo>
                    <a:pt x="2233117" y="175094"/>
                  </a:lnTo>
                  <a:lnTo>
                    <a:pt x="2246439" y="176504"/>
                  </a:lnTo>
                  <a:lnTo>
                    <a:pt x="2263356" y="185331"/>
                  </a:lnTo>
                  <a:lnTo>
                    <a:pt x="2277884" y="208495"/>
                  </a:lnTo>
                  <a:lnTo>
                    <a:pt x="2284057" y="252920"/>
                  </a:lnTo>
                  <a:lnTo>
                    <a:pt x="2284057" y="447471"/>
                  </a:lnTo>
                  <a:lnTo>
                    <a:pt x="2358453" y="447471"/>
                  </a:lnTo>
                  <a:lnTo>
                    <a:pt x="2358453" y="251574"/>
                  </a:lnTo>
                  <a:close/>
                </a:path>
              </a:pathLst>
            </a:custGeom>
            <a:solidFill>
              <a:srgbClr val="485865"/>
            </a:solidFill>
          </p:spPr>
          <p:txBody>
            <a:bodyPr wrap="square" lIns="0" tIns="0" rIns="0" bIns="0" rtlCol="0"/>
            <a:lstStyle/>
            <a:p>
              <a:endParaRPr/>
            </a:p>
          </p:txBody>
        </p:sp>
        <p:pic>
          <p:nvPicPr>
            <p:cNvPr id="22" name="bg object 22"/>
            <p:cNvPicPr/>
            <p:nvPr/>
          </p:nvPicPr>
          <p:blipFill>
            <a:blip r:embed="rId4" cstate="print"/>
            <a:stretch>
              <a:fillRect/>
            </a:stretch>
          </p:blipFill>
          <p:spPr>
            <a:xfrm>
              <a:off x="1467387" y="210722"/>
              <a:ext cx="70459" cy="103771"/>
            </a:xfrm>
            <a:prstGeom prst="rect">
              <a:avLst/>
            </a:prstGeom>
          </p:spPr>
        </p:pic>
        <p:sp>
          <p:nvSpPr>
            <p:cNvPr id="23" name="bg object 23"/>
            <p:cNvSpPr/>
            <p:nvPr/>
          </p:nvSpPr>
          <p:spPr>
            <a:xfrm>
              <a:off x="1561249" y="209232"/>
              <a:ext cx="112395" cy="105410"/>
            </a:xfrm>
            <a:custGeom>
              <a:avLst/>
              <a:gdLst/>
              <a:ahLst/>
              <a:cxnLst/>
              <a:rect l="l" t="t" r="r" b="b"/>
              <a:pathLst>
                <a:path w="112394" h="105410">
                  <a:moveTo>
                    <a:pt x="16535" y="86918"/>
                  </a:moveTo>
                  <a:lnTo>
                    <a:pt x="0" y="86918"/>
                  </a:lnTo>
                  <a:lnTo>
                    <a:pt x="0" y="103759"/>
                  </a:lnTo>
                  <a:lnTo>
                    <a:pt x="16535" y="103759"/>
                  </a:lnTo>
                  <a:lnTo>
                    <a:pt x="16535" y="86918"/>
                  </a:lnTo>
                  <a:close/>
                </a:path>
                <a:path w="112394" h="105410">
                  <a:moveTo>
                    <a:pt x="112153" y="66497"/>
                  </a:moveTo>
                  <a:lnTo>
                    <a:pt x="109029" y="59486"/>
                  </a:lnTo>
                  <a:lnTo>
                    <a:pt x="97409" y="49796"/>
                  </a:lnTo>
                  <a:lnTo>
                    <a:pt x="90703" y="47853"/>
                  </a:lnTo>
                  <a:lnTo>
                    <a:pt x="59131" y="40398"/>
                  </a:lnTo>
                  <a:lnTo>
                    <a:pt x="50190" y="37871"/>
                  </a:lnTo>
                  <a:lnTo>
                    <a:pt x="50190" y="26390"/>
                  </a:lnTo>
                  <a:lnTo>
                    <a:pt x="52260" y="19138"/>
                  </a:lnTo>
                  <a:lnTo>
                    <a:pt x="57518" y="14084"/>
                  </a:lnTo>
                  <a:lnTo>
                    <a:pt x="64579" y="11125"/>
                  </a:lnTo>
                  <a:lnTo>
                    <a:pt x="72085" y="10147"/>
                  </a:lnTo>
                  <a:lnTo>
                    <a:pt x="80276" y="11391"/>
                  </a:lnTo>
                  <a:lnTo>
                    <a:pt x="87845" y="14973"/>
                  </a:lnTo>
                  <a:lnTo>
                    <a:pt x="93789" y="20650"/>
                  </a:lnTo>
                  <a:lnTo>
                    <a:pt x="97116" y="28181"/>
                  </a:lnTo>
                  <a:lnTo>
                    <a:pt x="108737" y="25044"/>
                  </a:lnTo>
                  <a:lnTo>
                    <a:pt x="103149" y="14160"/>
                  </a:lnTo>
                  <a:lnTo>
                    <a:pt x="94919" y="6324"/>
                  </a:lnTo>
                  <a:lnTo>
                    <a:pt x="84531" y="1587"/>
                  </a:lnTo>
                  <a:lnTo>
                    <a:pt x="72390" y="0"/>
                  </a:lnTo>
                  <a:lnTo>
                    <a:pt x="59486" y="1638"/>
                  </a:lnTo>
                  <a:lnTo>
                    <a:pt x="48387" y="6718"/>
                  </a:lnTo>
                  <a:lnTo>
                    <a:pt x="40614" y="15481"/>
                  </a:lnTo>
                  <a:lnTo>
                    <a:pt x="37680" y="28181"/>
                  </a:lnTo>
                  <a:lnTo>
                    <a:pt x="37680" y="35331"/>
                  </a:lnTo>
                  <a:lnTo>
                    <a:pt x="40652" y="42341"/>
                  </a:lnTo>
                  <a:lnTo>
                    <a:pt x="51384" y="52031"/>
                  </a:lnTo>
                  <a:lnTo>
                    <a:pt x="90411" y="61722"/>
                  </a:lnTo>
                  <a:lnTo>
                    <a:pt x="98894" y="65900"/>
                  </a:lnTo>
                  <a:lnTo>
                    <a:pt x="98894" y="81102"/>
                  </a:lnTo>
                  <a:lnTo>
                    <a:pt x="96520" y="86321"/>
                  </a:lnTo>
                  <a:lnTo>
                    <a:pt x="87871" y="93027"/>
                  </a:lnTo>
                  <a:lnTo>
                    <a:pt x="80429" y="94373"/>
                  </a:lnTo>
                  <a:lnTo>
                    <a:pt x="74320" y="94373"/>
                  </a:lnTo>
                  <a:lnTo>
                    <a:pt x="64147" y="93129"/>
                  </a:lnTo>
                  <a:lnTo>
                    <a:pt x="55410" y="89331"/>
                  </a:lnTo>
                  <a:lnTo>
                    <a:pt x="48552" y="82867"/>
                  </a:lnTo>
                  <a:lnTo>
                    <a:pt x="44081" y="73647"/>
                  </a:lnTo>
                  <a:lnTo>
                    <a:pt x="32613" y="76187"/>
                  </a:lnTo>
                  <a:lnTo>
                    <a:pt x="39039" y="89103"/>
                  </a:lnTo>
                  <a:lnTo>
                    <a:pt x="48069" y="98158"/>
                  </a:lnTo>
                  <a:lnTo>
                    <a:pt x="59715" y="103505"/>
                  </a:lnTo>
                  <a:lnTo>
                    <a:pt x="74028" y="105257"/>
                  </a:lnTo>
                  <a:lnTo>
                    <a:pt x="81051" y="104889"/>
                  </a:lnTo>
                  <a:lnTo>
                    <a:pt x="111417" y="81280"/>
                  </a:lnTo>
                  <a:lnTo>
                    <a:pt x="112153" y="74536"/>
                  </a:lnTo>
                  <a:lnTo>
                    <a:pt x="112153" y="66497"/>
                  </a:lnTo>
                  <a:close/>
                </a:path>
              </a:pathLst>
            </a:custGeom>
            <a:solidFill>
              <a:srgbClr val="485865"/>
            </a:solidFill>
          </p:spPr>
          <p:txBody>
            <a:bodyPr wrap="square" lIns="0" tIns="0" rIns="0" bIns="0" rtlCol="0"/>
            <a:lstStyle/>
            <a:p>
              <a:endParaRPr/>
            </a:p>
          </p:txBody>
        </p:sp>
        <p:pic>
          <p:nvPicPr>
            <p:cNvPr id="24" name="bg object 24"/>
            <p:cNvPicPr/>
            <p:nvPr/>
          </p:nvPicPr>
          <p:blipFill>
            <a:blip r:embed="rId5" cstate="print"/>
            <a:stretch>
              <a:fillRect/>
            </a:stretch>
          </p:blipFill>
          <p:spPr>
            <a:xfrm>
              <a:off x="1690852" y="209092"/>
              <a:ext cx="1805624" cy="644500"/>
            </a:xfrm>
            <a:prstGeom prst="rect">
              <a:avLst/>
            </a:prstGeom>
          </p:spPr>
        </p:pic>
        <p:pic>
          <p:nvPicPr>
            <p:cNvPr id="25" name="bg object 25"/>
            <p:cNvPicPr/>
            <p:nvPr/>
          </p:nvPicPr>
          <p:blipFill>
            <a:blip r:embed="rId6" cstate="print"/>
            <a:stretch>
              <a:fillRect/>
            </a:stretch>
          </p:blipFill>
          <p:spPr>
            <a:xfrm>
              <a:off x="1456297" y="938692"/>
              <a:ext cx="1888766" cy="316842"/>
            </a:xfrm>
            <a:prstGeom prst="rect">
              <a:avLst/>
            </a:prstGeom>
          </p:spPr>
        </p:pic>
        <p:sp>
          <p:nvSpPr>
            <p:cNvPr id="26" name="bg object 26"/>
            <p:cNvSpPr/>
            <p:nvPr/>
          </p:nvSpPr>
          <p:spPr>
            <a:xfrm>
              <a:off x="3365550" y="1108278"/>
              <a:ext cx="12700" cy="115570"/>
            </a:xfrm>
            <a:custGeom>
              <a:avLst/>
              <a:gdLst/>
              <a:ahLst/>
              <a:cxnLst/>
              <a:rect l="l" t="t" r="r" b="b"/>
              <a:pathLst>
                <a:path w="12700" h="115569">
                  <a:moveTo>
                    <a:pt x="12674" y="0"/>
                  </a:moveTo>
                  <a:lnTo>
                    <a:pt x="0" y="0"/>
                  </a:lnTo>
                  <a:lnTo>
                    <a:pt x="0" y="115062"/>
                  </a:lnTo>
                  <a:lnTo>
                    <a:pt x="12674" y="115062"/>
                  </a:lnTo>
                  <a:lnTo>
                    <a:pt x="12674" y="0"/>
                  </a:lnTo>
                  <a:close/>
                </a:path>
              </a:pathLst>
            </a:custGeom>
            <a:solidFill>
              <a:srgbClr val="485865"/>
            </a:solidFill>
          </p:spPr>
          <p:txBody>
            <a:bodyPr wrap="square" lIns="0" tIns="0" rIns="0" bIns="0" rtlCol="0"/>
            <a:lstStyle/>
            <a:p>
              <a:endParaRPr/>
            </a:p>
          </p:txBody>
        </p:sp>
        <p:pic>
          <p:nvPicPr>
            <p:cNvPr id="27" name="bg object 27"/>
            <p:cNvPicPr/>
            <p:nvPr/>
          </p:nvPicPr>
          <p:blipFill>
            <a:blip r:embed="rId7" cstate="print"/>
            <a:stretch>
              <a:fillRect/>
            </a:stretch>
          </p:blipFill>
          <p:spPr>
            <a:xfrm>
              <a:off x="3445682" y="1108268"/>
              <a:ext cx="398792" cy="116738"/>
            </a:xfrm>
            <a:prstGeom prst="rect">
              <a:avLst/>
            </a:prstGeom>
          </p:spPr>
        </p:pic>
        <p:sp>
          <p:nvSpPr>
            <p:cNvPr id="28" name="bg object 28"/>
            <p:cNvSpPr/>
            <p:nvPr/>
          </p:nvSpPr>
          <p:spPr>
            <a:xfrm>
              <a:off x="1314801" y="206338"/>
              <a:ext cx="8890" cy="1017905"/>
            </a:xfrm>
            <a:custGeom>
              <a:avLst/>
              <a:gdLst/>
              <a:ahLst/>
              <a:cxnLst/>
              <a:rect l="l" t="t" r="r" b="b"/>
              <a:pathLst>
                <a:path w="8890" h="1017905">
                  <a:moveTo>
                    <a:pt x="6718" y="0"/>
                  </a:moveTo>
                  <a:lnTo>
                    <a:pt x="1943" y="0"/>
                  </a:lnTo>
                  <a:lnTo>
                    <a:pt x="0" y="1943"/>
                  </a:lnTo>
                  <a:lnTo>
                    <a:pt x="0" y="1015898"/>
                  </a:lnTo>
                  <a:lnTo>
                    <a:pt x="1943" y="1017841"/>
                  </a:lnTo>
                  <a:lnTo>
                    <a:pt x="4330" y="1017841"/>
                  </a:lnTo>
                  <a:lnTo>
                    <a:pt x="6718" y="1017841"/>
                  </a:lnTo>
                  <a:lnTo>
                    <a:pt x="8661" y="1015898"/>
                  </a:lnTo>
                  <a:lnTo>
                    <a:pt x="8661" y="1943"/>
                  </a:lnTo>
                  <a:lnTo>
                    <a:pt x="6718" y="0"/>
                  </a:lnTo>
                  <a:close/>
                </a:path>
              </a:pathLst>
            </a:custGeom>
            <a:solidFill>
              <a:srgbClr val="485865"/>
            </a:solidFill>
          </p:spPr>
          <p:txBody>
            <a:bodyPr wrap="square" lIns="0" tIns="0" rIns="0" bIns="0" rtlCol="0"/>
            <a:lstStyle/>
            <a:p>
              <a:endParaRPr/>
            </a:p>
          </p:txBody>
        </p:sp>
        <p:sp>
          <p:nvSpPr>
            <p:cNvPr id="29" name="bg object 29"/>
            <p:cNvSpPr/>
            <p:nvPr/>
          </p:nvSpPr>
          <p:spPr>
            <a:xfrm>
              <a:off x="146635" y="297247"/>
              <a:ext cx="334010" cy="334645"/>
            </a:xfrm>
            <a:custGeom>
              <a:avLst/>
              <a:gdLst/>
              <a:ahLst/>
              <a:cxnLst/>
              <a:rect l="l" t="t" r="r" b="b"/>
              <a:pathLst>
                <a:path w="334009" h="334645">
                  <a:moveTo>
                    <a:pt x="200139" y="0"/>
                  </a:moveTo>
                  <a:lnTo>
                    <a:pt x="166928" y="59524"/>
                  </a:lnTo>
                  <a:lnTo>
                    <a:pt x="133718" y="0"/>
                  </a:lnTo>
                  <a:lnTo>
                    <a:pt x="125806" y="67716"/>
                  </a:lnTo>
                  <a:lnTo>
                    <a:pt x="72364" y="25425"/>
                  </a:lnTo>
                  <a:lnTo>
                    <a:pt x="90944" y="91020"/>
                  </a:lnTo>
                  <a:lnTo>
                    <a:pt x="25412" y="72428"/>
                  </a:lnTo>
                  <a:lnTo>
                    <a:pt x="67652" y="125907"/>
                  </a:lnTo>
                  <a:lnTo>
                    <a:pt x="0" y="133832"/>
                  </a:lnTo>
                  <a:lnTo>
                    <a:pt x="59474" y="167068"/>
                  </a:lnTo>
                  <a:lnTo>
                    <a:pt x="0" y="200291"/>
                  </a:lnTo>
                  <a:lnTo>
                    <a:pt x="67652" y="208216"/>
                  </a:lnTo>
                  <a:lnTo>
                    <a:pt x="25412" y="261696"/>
                  </a:lnTo>
                  <a:lnTo>
                    <a:pt x="90944" y="243103"/>
                  </a:lnTo>
                  <a:lnTo>
                    <a:pt x="72364" y="308698"/>
                  </a:lnTo>
                  <a:lnTo>
                    <a:pt x="125806" y="266407"/>
                  </a:lnTo>
                  <a:lnTo>
                    <a:pt x="133718" y="334124"/>
                  </a:lnTo>
                  <a:lnTo>
                    <a:pt x="166928" y="274599"/>
                  </a:lnTo>
                  <a:lnTo>
                    <a:pt x="200139" y="334124"/>
                  </a:lnTo>
                  <a:lnTo>
                    <a:pt x="208051" y="266407"/>
                  </a:lnTo>
                  <a:lnTo>
                    <a:pt x="261493" y="308698"/>
                  </a:lnTo>
                  <a:lnTo>
                    <a:pt x="242912" y="243103"/>
                  </a:lnTo>
                  <a:lnTo>
                    <a:pt x="308444" y="261696"/>
                  </a:lnTo>
                  <a:lnTo>
                    <a:pt x="266204" y="208216"/>
                  </a:lnTo>
                  <a:lnTo>
                    <a:pt x="333857" y="200291"/>
                  </a:lnTo>
                  <a:lnTo>
                    <a:pt x="274383" y="167068"/>
                  </a:lnTo>
                  <a:lnTo>
                    <a:pt x="333857" y="133832"/>
                  </a:lnTo>
                  <a:lnTo>
                    <a:pt x="266204" y="125907"/>
                  </a:lnTo>
                  <a:lnTo>
                    <a:pt x="308444" y="72428"/>
                  </a:lnTo>
                  <a:lnTo>
                    <a:pt x="242912" y="91020"/>
                  </a:lnTo>
                  <a:lnTo>
                    <a:pt x="261493" y="25425"/>
                  </a:lnTo>
                  <a:lnTo>
                    <a:pt x="208051" y="67716"/>
                  </a:lnTo>
                  <a:lnTo>
                    <a:pt x="200139" y="0"/>
                  </a:lnTo>
                  <a:close/>
                </a:path>
              </a:pathLst>
            </a:custGeom>
            <a:solidFill>
              <a:srgbClr val="F47E28"/>
            </a:solidFill>
          </p:spPr>
          <p:txBody>
            <a:bodyPr wrap="square" lIns="0" tIns="0" rIns="0" bIns="0" rtlCol="0"/>
            <a:lstStyle/>
            <a:p>
              <a:endParaRPr/>
            </a:p>
          </p:txBody>
        </p:sp>
      </p:grpSp>
      <p:sp>
        <p:nvSpPr>
          <p:cNvPr id="2" name="Holder 2"/>
          <p:cNvSpPr>
            <a:spLocks noGrp="1"/>
          </p:cNvSpPr>
          <p:nvPr>
            <p:ph type="title"/>
          </p:nvPr>
        </p:nvSpPr>
        <p:spPr>
          <a:xfrm>
            <a:off x="609600" y="3810000"/>
            <a:ext cx="10972800" cy="830997"/>
          </a:xfrm>
          <a:prstGeom prst="rect">
            <a:avLst/>
          </a:prstGeom>
        </p:spPr>
        <p:txBody>
          <a:bodyPr wrap="square" lIns="0" tIns="0" rIns="0" bIns="0">
            <a:spAutoFit/>
          </a:bodyPr>
          <a:lstStyle>
            <a:lvl1pPr>
              <a:defRPr/>
            </a:lvl1pPr>
          </a:lstStyle>
          <a:p>
            <a:endParaRPr dirty="0"/>
          </a:p>
        </p:txBody>
      </p:sp>
      <p:sp>
        <p:nvSpPr>
          <p:cNvPr id="31" name="object 3">
            <a:extLst>
              <a:ext uri="{FF2B5EF4-FFF2-40B4-BE49-F238E27FC236}">
                <a16:creationId xmlns:a16="http://schemas.microsoft.com/office/drawing/2014/main" id="{7824E585-BB7B-3E45-9CE9-B899125EF1E1}"/>
              </a:ext>
            </a:extLst>
          </p:cNvPr>
          <p:cNvSpPr txBox="1"/>
          <p:nvPr userDrawn="1"/>
        </p:nvSpPr>
        <p:spPr>
          <a:xfrm>
            <a:off x="1146020" y="6518511"/>
            <a:ext cx="9902825" cy="289823"/>
          </a:xfrm>
          <a:prstGeom prst="rect">
            <a:avLst/>
          </a:prstGeom>
        </p:spPr>
        <p:txBody>
          <a:bodyPr vert="horz" wrap="square" lIns="0" tIns="12700" rIns="0" bIns="0" rtlCol="0">
            <a:spAutoFit/>
          </a:bodyPr>
          <a:lstStyle/>
          <a:p>
            <a:pPr algn="ctr"/>
            <a:r>
              <a:rPr lang="en-US" dirty="0">
                <a:solidFill>
                  <a:schemeClr val="bg1">
                    <a:lumMod val="65000"/>
                  </a:schemeClr>
                </a:solidFill>
              </a:rPr>
              <a:t>conceptual design      •      components      •      integration      •      mass production      •      heliostat field</a:t>
            </a:r>
          </a:p>
        </p:txBody>
      </p:sp>
      <p:sp>
        <p:nvSpPr>
          <p:cNvPr id="32" name="Slide Number Placeholder 5">
            <a:extLst>
              <a:ext uri="{FF2B5EF4-FFF2-40B4-BE49-F238E27FC236}">
                <a16:creationId xmlns:a16="http://schemas.microsoft.com/office/drawing/2014/main" id="{EB16FE58-B0F2-B549-A91C-63BFBFA95571}"/>
              </a:ext>
            </a:extLst>
          </p:cNvPr>
          <p:cNvSpPr>
            <a:spLocks noGrp="1"/>
          </p:cNvSpPr>
          <p:nvPr>
            <p:ph type="sldNum" sz="quarter" idx="4"/>
          </p:nvPr>
        </p:nvSpPr>
        <p:spPr>
          <a:xfrm>
            <a:off x="9144000"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7113F8-C047-8F42-BFCD-E9CCEDC3AC6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5" r:id="rId1"/>
  </p:sldLayoutIdLst>
  <p:txStyles>
    <p:titleStyle>
      <a:lvl1pPr algn="ctr">
        <a:defRPr sz="5400" b="1">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bg object 16">
            <a:extLst>
              <a:ext uri="{FF2B5EF4-FFF2-40B4-BE49-F238E27FC236}">
                <a16:creationId xmlns:a16="http://schemas.microsoft.com/office/drawing/2014/main" id="{53C58B57-FDD7-B947-8E57-B7D7171CD75B}"/>
              </a:ext>
            </a:extLst>
          </p:cNvPr>
          <p:cNvPicPr/>
          <p:nvPr userDrawn="1"/>
        </p:nvPicPr>
        <p:blipFill rotWithShape="1">
          <a:blip r:embed="rId6" cstate="print"/>
          <a:srcRect t="6364"/>
          <a:stretch/>
        </p:blipFill>
        <p:spPr>
          <a:xfrm>
            <a:off x="0" y="-7620"/>
            <a:ext cx="12202886" cy="6865620"/>
          </a:xfrm>
          <a:prstGeom prst="rect">
            <a:avLst/>
          </a:prstGeom>
        </p:spPr>
      </p:pic>
      <p:sp>
        <p:nvSpPr>
          <p:cNvPr id="9" name="Rectangle 8">
            <a:extLst>
              <a:ext uri="{FF2B5EF4-FFF2-40B4-BE49-F238E27FC236}">
                <a16:creationId xmlns:a16="http://schemas.microsoft.com/office/drawing/2014/main" id="{F554798D-7E63-674F-AACB-1F4D1E10A888}"/>
              </a:ext>
            </a:extLst>
          </p:cNvPr>
          <p:cNvSpPr/>
          <p:nvPr userDrawn="1"/>
        </p:nvSpPr>
        <p:spPr>
          <a:xfrm>
            <a:off x="1" y="5492"/>
            <a:ext cx="12202885" cy="6887503"/>
          </a:xfrm>
          <a:prstGeom prst="rect">
            <a:avLst/>
          </a:prstGeom>
          <a:gradFill>
            <a:gsLst>
              <a:gs pos="24000">
                <a:schemeClr val="bg1">
                  <a:lumMod val="0"/>
                  <a:lumOff val="100000"/>
                  <a:alpha val="89508"/>
                </a:schemeClr>
              </a:gs>
              <a:gs pos="62000">
                <a:schemeClr val="bg1">
                  <a:lumMod val="0"/>
                  <a:lumOff val="100000"/>
                  <a:alpha val="80318"/>
                </a:schemeClr>
              </a:gs>
              <a:gs pos="97000">
                <a:schemeClr val="bg1">
                  <a:alpha val="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bject 3">
            <a:extLst>
              <a:ext uri="{FF2B5EF4-FFF2-40B4-BE49-F238E27FC236}">
                <a16:creationId xmlns:a16="http://schemas.microsoft.com/office/drawing/2014/main" id="{05A96865-C4CC-B445-BABE-1C4F20AD00C2}"/>
              </a:ext>
            </a:extLst>
          </p:cNvPr>
          <p:cNvSpPr txBox="1"/>
          <p:nvPr userDrawn="1"/>
        </p:nvSpPr>
        <p:spPr>
          <a:xfrm>
            <a:off x="1146020" y="6518511"/>
            <a:ext cx="9902825" cy="289823"/>
          </a:xfrm>
          <a:prstGeom prst="rect">
            <a:avLst/>
          </a:prstGeom>
        </p:spPr>
        <p:txBody>
          <a:bodyPr vert="horz" wrap="square" lIns="0" tIns="12700" rIns="0" bIns="0" rtlCol="0">
            <a:spAutoFit/>
          </a:bodyPr>
          <a:lstStyle/>
          <a:p>
            <a:pPr algn="ctr"/>
            <a:r>
              <a:rPr lang="en-US" dirty="0">
                <a:solidFill>
                  <a:schemeClr val="bg1">
                    <a:lumMod val="65000"/>
                  </a:schemeClr>
                </a:solidFill>
              </a:rPr>
              <a:t>conceptual design      •      components      •      integration      •      mass production      •      heliostat field</a:t>
            </a:r>
          </a:p>
        </p:txBody>
      </p:sp>
      <p:sp>
        <p:nvSpPr>
          <p:cNvPr id="8" name="Oval 7">
            <a:extLst>
              <a:ext uri="{FF2B5EF4-FFF2-40B4-BE49-F238E27FC236}">
                <a16:creationId xmlns:a16="http://schemas.microsoft.com/office/drawing/2014/main" id="{E95A9975-B24B-274C-9FED-FF35A15D2BA0}"/>
              </a:ext>
            </a:extLst>
          </p:cNvPr>
          <p:cNvSpPr>
            <a:spLocks noChangeAspect="1"/>
          </p:cNvSpPr>
          <p:nvPr userDrawn="1"/>
        </p:nvSpPr>
        <p:spPr>
          <a:xfrm>
            <a:off x="10942129" y="33616"/>
            <a:ext cx="1097280" cy="1097280"/>
          </a:xfrm>
          <a:prstGeom prst="ellipse">
            <a:avLst/>
          </a:prstGeom>
          <a:solidFill>
            <a:schemeClr val="bg1">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bg object 16">
            <a:extLst>
              <a:ext uri="{FF2B5EF4-FFF2-40B4-BE49-F238E27FC236}">
                <a16:creationId xmlns:a16="http://schemas.microsoft.com/office/drawing/2014/main" id="{28D50D3C-1447-8F4E-A9CB-C636A964A7B5}"/>
              </a:ext>
            </a:extLst>
          </p:cNvPr>
          <p:cNvSpPr/>
          <p:nvPr userDrawn="1"/>
        </p:nvSpPr>
        <p:spPr>
          <a:xfrm>
            <a:off x="11554015" y="226758"/>
            <a:ext cx="120014" cy="128270"/>
          </a:xfrm>
          <a:custGeom>
            <a:avLst/>
            <a:gdLst/>
            <a:ahLst/>
            <a:cxnLst/>
            <a:rect l="l" t="t" r="r" b="b"/>
            <a:pathLst>
              <a:path w="120015" h="128270">
                <a:moveTo>
                  <a:pt x="119633" y="0"/>
                </a:moveTo>
                <a:lnTo>
                  <a:pt x="0" y="0"/>
                </a:lnTo>
                <a:lnTo>
                  <a:pt x="0" y="127889"/>
                </a:lnTo>
                <a:lnTo>
                  <a:pt x="119633" y="127889"/>
                </a:lnTo>
                <a:lnTo>
                  <a:pt x="119633" y="0"/>
                </a:lnTo>
                <a:close/>
              </a:path>
            </a:pathLst>
          </a:custGeom>
          <a:solidFill>
            <a:srgbClr val="F47E28"/>
          </a:solidFill>
        </p:spPr>
        <p:txBody>
          <a:bodyPr wrap="square" lIns="0" tIns="0" rIns="0" bIns="0" rtlCol="0"/>
          <a:lstStyle/>
          <a:p>
            <a:endParaRPr/>
          </a:p>
        </p:txBody>
      </p:sp>
      <p:sp>
        <p:nvSpPr>
          <p:cNvPr id="25" name="bg object 17">
            <a:extLst>
              <a:ext uri="{FF2B5EF4-FFF2-40B4-BE49-F238E27FC236}">
                <a16:creationId xmlns:a16="http://schemas.microsoft.com/office/drawing/2014/main" id="{3FE892AE-BC21-0945-AADB-D4963E330A12}"/>
              </a:ext>
            </a:extLst>
          </p:cNvPr>
          <p:cNvSpPr/>
          <p:nvPr userDrawn="1"/>
        </p:nvSpPr>
        <p:spPr>
          <a:xfrm>
            <a:off x="11490769" y="399351"/>
            <a:ext cx="246379" cy="534670"/>
          </a:xfrm>
          <a:custGeom>
            <a:avLst/>
            <a:gdLst/>
            <a:ahLst/>
            <a:cxnLst/>
            <a:rect l="l" t="t" r="r" b="b"/>
            <a:pathLst>
              <a:path w="246379" h="534669">
                <a:moveTo>
                  <a:pt x="246113" y="476250"/>
                </a:moveTo>
                <a:lnTo>
                  <a:pt x="182867" y="476250"/>
                </a:lnTo>
                <a:lnTo>
                  <a:pt x="182867" y="0"/>
                </a:lnTo>
                <a:lnTo>
                  <a:pt x="63233" y="0"/>
                </a:lnTo>
                <a:lnTo>
                  <a:pt x="63233" y="476250"/>
                </a:lnTo>
                <a:lnTo>
                  <a:pt x="0" y="476250"/>
                </a:lnTo>
                <a:lnTo>
                  <a:pt x="0" y="534670"/>
                </a:lnTo>
                <a:lnTo>
                  <a:pt x="246113" y="534670"/>
                </a:lnTo>
                <a:lnTo>
                  <a:pt x="246113" y="476250"/>
                </a:lnTo>
                <a:close/>
              </a:path>
            </a:pathLst>
          </a:custGeom>
          <a:solidFill>
            <a:srgbClr val="485865"/>
          </a:solidFill>
        </p:spPr>
        <p:txBody>
          <a:bodyPr wrap="square" lIns="0" tIns="0" rIns="0" bIns="0" rtlCol="0"/>
          <a:lstStyle/>
          <a:p>
            <a:endParaRPr/>
          </a:p>
        </p:txBody>
      </p:sp>
      <p:sp>
        <p:nvSpPr>
          <p:cNvPr id="26" name="bg object 18">
            <a:extLst>
              <a:ext uri="{FF2B5EF4-FFF2-40B4-BE49-F238E27FC236}">
                <a16:creationId xmlns:a16="http://schemas.microsoft.com/office/drawing/2014/main" id="{1399E0F5-F267-1148-9D7F-B20AB4BE1754}"/>
              </a:ext>
            </a:extLst>
          </p:cNvPr>
          <p:cNvSpPr/>
          <p:nvPr userDrawn="1"/>
        </p:nvSpPr>
        <p:spPr>
          <a:xfrm>
            <a:off x="11324501" y="399376"/>
            <a:ext cx="182880" cy="419100"/>
          </a:xfrm>
          <a:custGeom>
            <a:avLst/>
            <a:gdLst/>
            <a:ahLst/>
            <a:cxnLst/>
            <a:rect l="l" t="t" r="r" b="b"/>
            <a:pathLst>
              <a:path w="182879" h="419100">
                <a:moveTo>
                  <a:pt x="182257" y="236728"/>
                </a:moveTo>
                <a:lnTo>
                  <a:pt x="0" y="236728"/>
                </a:lnTo>
                <a:lnTo>
                  <a:pt x="0" y="418985"/>
                </a:lnTo>
                <a:lnTo>
                  <a:pt x="182257" y="418985"/>
                </a:lnTo>
                <a:lnTo>
                  <a:pt x="182257" y="236728"/>
                </a:lnTo>
                <a:close/>
              </a:path>
              <a:path w="182879" h="419100">
                <a:moveTo>
                  <a:pt x="182257" y="0"/>
                </a:moveTo>
                <a:lnTo>
                  <a:pt x="0" y="0"/>
                </a:lnTo>
                <a:lnTo>
                  <a:pt x="0" y="182257"/>
                </a:lnTo>
                <a:lnTo>
                  <a:pt x="182257" y="182257"/>
                </a:lnTo>
                <a:lnTo>
                  <a:pt x="182257" y="0"/>
                </a:lnTo>
                <a:close/>
              </a:path>
            </a:pathLst>
          </a:custGeom>
          <a:solidFill>
            <a:srgbClr val="00B5EF"/>
          </a:solidFill>
        </p:spPr>
        <p:txBody>
          <a:bodyPr wrap="square" lIns="0" tIns="0" rIns="0" bIns="0" rtlCol="0"/>
          <a:lstStyle/>
          <a:p>
            <a:endParaRPr/>
          </a:p>
        </p:txBody>
      </p:sp>
      <p:sp>
        <p:nvSpPr>
          <p:cNvPr id="27" name="bg object 19">
            <a:extLst>
              <a:ext uri="{FF2B5EF4-FFF2-40B4-BE49-F238E27FC236}">
                <a16:creationId xmlns:a16="http://schemas.microsoft.com/office/drawing/2014/main" id="{F8D70C40-4F8D-F245-949C-9BF8CCB39BAD}"/>
              </a:ext>
            </a:extLst>
          </p:cNvPr>
          <p:cNvSpPr/>
          <p:nvPr userDrawn="1"/>
        </p:nvSpPr>
        <p:spPr>
          <a:xfrm>
            <a:off x="11094783" y="636104"/>
            <a:ext cx="182880" cy="182880"/>
          </a:xfrm>
          <a:custGeom>
            <a:avLst/>
            <a:gdLst/>
            <a:ahLst/>
            <a:cxnLst/>
            <a:rect l="l" t="t" r="r" b="b"/>
            <a:pathLst>
              <a:path w="182879" h="182880">
                <a:moveTo>
                  <a:pt x="182257" y="0"/>
                </a:moveTo>
                <a:lnTo>
                  <a:pt x="0" y="0"/>
                </a:lnTo>
                <a:lnTo>
                  <a:pt x="0" y="182257"/>
                </a:lnTo>
                <a:lnTo>
                  <a:pt x="182257" y="182257"/>
                </a:lnTo>
                <a:lnTo>
                  <a:pt x="182257" y="0"/>
                </a:lnTo>
                <a:close/>
              </a:path>
            </a:pathLst>
          </a:custGeom>
          <a:solidFill>
            <a:srgbClr val="00B5EF"/>
          </a:solidFill>
        </p:spPr>
        <p:txBody>
          <a:bodyPr wrap="square" lIns="0" tIns="0" rIns="0" bIns="0" rtlCol="0"/>
          <a:lstStyle/>
          <a:p>
            <a:endParaRPr/>
          </a:p>
        </p:txBody>
      </p:sp>
      <p:sp>
        <p:nvSpPr>
          <p:cNvPr id="28" name="bg object 20">
            <a:extLst>
              <a:ext uri="{FF2B5EF4-FFF2-40B4-BE49-F238E27FC236}">
                <a16:creationId xmlns:a16="http://schemas.microsoft.com/office/drawing/2014/main" id="{B708B252-FF1A-6E4F-9E93-546F22B6D089}"/>
              </a:ext>
            </a:extLst>
          </p:cNvPr>
          <p:cNvSpPr/>
          <p:nvPr userDrawn="1"/>
        </p:nvSpPr>
        <p:spPr>
          <a:xfrm>
            <a:off x="11721541" y="636104"/>
            <a:ext cx="182880" cy="182880"/>
          </a:xfrm>
          <a:custGeom>
            <a:avLst/>
            <a:gdLst/>
            <a:ahLst/>
            <a:cxnLst/>
            <a:rect l="l" t="t" r="r" b="b"/>
            <a:pathLst>
              <a:path w="182879" h="182880">
                <a:moveTo>
                  <a:pt x="182257" y="0"/>
                </a:moveTo>
                <a:lnTo>
                  <a:pt x="0" y="0"/>
                </a:lnTo>
                <a:lnTo>
                  <a:pt x="0" y="182257"/>
                </a:lnTo>
                <a:lnTo>
                  <a:pt x="182257" y="182257"/>
                </a:lnTo>
                <a:lnTo>
                  <a:pt x="182257" y="0"/>
                </a:lnTo>
                <a:close/>
              </a:path>
            </a:pathLst>
          </a:custGeom>
          <a:solidFill>
            <a:srgbClr val="00B5EF"/>
          </a:solidFill>
        </p:spPr>
        <p:txBody>
          <a:bodyPr wrap="square" lIns="0" tIns="0" rIns="0" bIns="0" rtlCol="0"/>
          <a:lstStyle/>
          <a:p>
            <a:endParaRPr/>
          </a:p>
        </p:txBody>
      </p:sp>
      <p:sp>
        <p:nvSpPr>
          <p:cNvPr id="29" name="bg object 21">
            <a:extLst>
              <a:ext uri="{FF2B5EF4-FFF2-40B4-BE49-F238E27FC236}">
                <a16:creationId xmlns:a16="http://schemas.microsoft.com/office/drawing/2014/main" id="{B44FD460-61A9-594F-9FAD-74858391EB86}"/>
              </a:ext>
            </a:extLst>
          </p:cNvPr>
          <p:cNvSpPr/>
          <p:nvPr userDrawn="1"/>
        </p:nvSpPr>
        <p:spPr>
          <a:xfrm>
            <a:off x="11721541" y="399376"/>
            <a:ext cx="182880" cy="182880"/>
          </a:xfrm>
          <a:custGeom>
            <a:avLst/>
            <a:gdLst/>
            <a:ahLst/>
            <a:cxnLst/>
            <a:rect l="l" t="t" r="r" b="b"/>
            <a:pathLst>
              <a:path w="182879" h="182879">
                <a:moveTo>
                  <a:pt x="182257" y="0"/>
                </a:moveTo>
                <a:lnTo>
                  <a:pt x="0" y="0"/>
                </a:lnTo>
                <a:lnTo>
                  <a:pt x="0" y="182257"/>
                </a:lnTo>
                <a:lnTo>
                  <a:pt x="182257" y="182257"/>
                </a:lnTo>
                <a:lnTo>
                  <a:pt x="182257" y="0"/>
                </a:lnTo>
                <a:close/>
              </a:path>
            </a:pathLst>
          </a:custGeom>
          <a:solidFill>
            <a:srgbClr val="00B5EF"/>
          </a:solidFill>
        </p:spPr>
        <p:txBody>
          <a:bodyPr wrap="square" lIns="0" tIns="0" rIns="0" bIns="0" rtlCol="0"/>
          <a:lstStyle/>
          <a:p>
            <a:endParaRPr/>
          </a:p>
        </p:txBody>
      </p:sp>
      <p:sp>
        <p:nvSpPr>
          <p:cNvPr id="30" name="bg object 22">
            <a:extLst>
              <a:ext uri="{FF2B5EF4-FFF2-40B4-BE49-F238E27FC236}">
                <a16:creationId xmlns:a16="http://schemas.microsoft.com/office/drawing/2014/main" id="{D674D5FB-2F34-7944-BCB0-86487E32CD09}"/>
              </a:ext>
            </a:extLst>
          </p:cNvPr>
          <p:cNvSpPr/>
          <p:nvPr userDrawn="1"/>
        </p:nvSpPr>
        <p:spPr>
          <a:xfrm>
            <a:off x="10993304" y="304529"/>
            <a:ext cx="312420" cy="312420"/>
          </a:xfrm>
          <a:custGeom>
            <a:avLst/>
            <a:gdLst/>
            <a:ahLst/>
            <a:cxnLst/>
            <a:rect l="l" t="t" r="r" b="b"/>
            <a:pathLst>
              <a:path w="312420" h="312420">
                <a:moveTo>
                  <a:pt x="187286" y="0"/>
                </a:moveTo>
                <a:lnTo>
                  <a:pt x="156209" y="55664"/>
                </a:lnTo>
                <a:lnTo>
                  <a:pt x="125133" y="0"/>
                </a:lnTo>
                <a:lnTo>
                  <a:pt x="117728" y="63322"/>
                </a:lnTo>
                <a:lnTo>
                  <a:pt x="67729" y="23787"/>
                </a:lnTo>
                <a:lnTo>
                  <a:pt x="85115" y="85115"/>
                </a:lnTo>
                <a:lnTo>
                  <a:pt x="23787" y="67729"/>
                </a:lnTo>
                <a:lnTo>
                  <a:pt x="63322" y="117728"/>
                </a:lnTo>
                <a:lnTo>
                  <a:pt x="0" y="125145"/>
                </a:lnTo>
                <a:lnTo>
                  <a:pt x="55664" y="156209"/>
                </a:lnTo>
                <a:lnTo>
                  <a:pt x="0" y="187286"/>
                </a:lnTo>
                <a:lnTo>
                  <a:pt x="63322" y="194690"/>
                </a:lnTo>
                <a:lnTo>
                  <a:pt x="23787" y="244690"/>
                </a:lnTo>
                <a:lnTo>
                  <a:pt x="85115" y="227304"/>
                </a:lnTo>
                <a:lnTo>
                  <a:pt x="67729" y="288632"/>
                </a:lnTo>
                <a:lnTo>
                  <a:pt x="117728" y="249110"/>
                </a:lnTo>
                <a:lnTo>
                  <a:pt x="125133" y="312419"/>
                </a:lnTo>
                <a:lnTo>
                  <a:pt x="156209" y="256755"/>
                </a:lnTo>
                <a:lnTo>
                  <a:pt x="187286" y="312419"/>
                </a:lnTo>
                <a:lnTo>
                  <a:pt x="194690" y="249110"/>
                </a:lnTo>
                <a:lnTo>
                  <a:pt x="244690" y="288632"/>
                </a:lnTo>
                <a:lnTo>
                  <a:pt x="227304" y="227304"/>
                </a:lnTo>
                <a:lnTo>
                  <a:pt x="288632" y="244690"/>
                </a:lnTo>
                <a:lnTo>
                  <a:pt x="249097" y="194690"/>
                </a:lnTo>
                <a:lnTo>
                  <a:pt x="312419" y="187286"/>
                </a:lnTo>
                <a:lnTo>
                  <a:pt x="256755" y="156209"/>
                </a:lnTo>
                <a:lnTo>
                  <a:pt x="312419" y="125145"/>
                </a:lnTo>
                <a:lnTo>
                  <a:pt x="249097" y="117728"/>
                </a:lnTo>
                <a:lnTo>
                  <a:pt x="288632" y="67729"/>
                </a:lnTo>
                <a:lnTo>
                  <a:pt x="227304" y="85115"/>
                </a:lnTo>
                <a:lnTo>
                  <a:pt x="244690" y="23787"/>
                </a:lnTo>
                <a:lnTo>
                  <a:pt x="194690" y="63322"/>
                </a:lnTo>
                <a:lnTo>
                  <a:pt x="187286" y="0"/>
                </a:lnTo>
                <a:close/>
              </a:path>
            </a:pathLst>
          </a:custGeom>
          <a:solidFill>
            <a:srgbClr val="F47E28"/>
          </a:solidFill>
        </p:spPr>
        <p:txBody>
          <a:bodyPr wrap="square" lIns="0" tIns="0" rIns="0" bIns="0" rtlCol="0"/>
          <a:lstStyle/>
          <a:p>
            <a:endParaRPr/>
          </a:p>
        </p:txBody>
      </p:sp>
    </p:spTree>
    <p:extLst>
      <p:ext uri="{BB962C8B-B14F-4D97-AF65-F5344CB8AC3E}">
        <p14:creationId xmlns:p14="http://schemas.microsoft.com/office/powerpoint/2010/main" val="2783668880"/>
      </p:ext>
    </p:extLst>
  </p:cSld>
  <p:clrMap bg1="lt1" tx1="dk1" bg2="lt2" tx2="dk2" accent1="accent1" accent2="accent2" accent3="accent3" accent4="accent4" accent5="accent5" accent6="accent6" hlink="hlink" folHlink="folHlink"/>
  <p:sldLayoutIdLst>
    <p:sldLayoutId id="2147483684" r:id="rId1"/>
    <p:sldLayoutId id="2147483687" r:id="rId2"/>
    <p:sldLayoutId id="2147483685" r:id="rId3"/>
    <p:sldLayoutId id="2147483686"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5" name="object 3">
            <a:extLst>
              <a:ext uri="{FF2B5EF4-FFF2-40B4-BE49-F238E27FC236}">
                <a16:creationId xmlns:a16="http://schemas.microsoft.com/office/drawing/2014/main" id="{255E0F60-F8E4-3E43-9727-EB681B14D0D7}"/>
              </a:ext>
            </a:extLst>
          </p:cNvPr>
          <p:cNvSpPr txBox="1"/>
          <p:nvPr userDrawn="1"/>
        </p:nvSpPr>
        <p:spPr>
          <a:xfrm>
            <a:off x="1146020" y="6518511"/>
            <a:ext cx="9902825" cy="289823"/>
          </a:xfrm>
          <a:prstGeom prst="rect">
            <a:avLst/>
          </a:prstGeom>
        </p:spPr>
        <p:txBody>
          <a:bodyPr vert="horz" wrap="square" lIns="0" tIns="12700" rIns="0" bIns="0" rtlCol="0">
            <a:spAutoFit/>
          </a:bodyPr>
          <a:lstStyle/>
          <a:p>
            <a:pPr algn="ctr"/>
            <a:r>
              <a:rPr lang="en-US" dirty="0">
                <a:solidFill>
                  <a:schemeClr val="bg1">
                    <a:lumMod val="65000"/>
                  </a:schemeClr>
                </a:solidFill>
              </a:rPr>
              <a:t>conceptual design      •      components      •      integration      •      mass production      •      heliostat field</a:t>
            </a:r>
          </a:p>
        </p:txBody>
      </p:sp>
      <p:sp>
        <p:nvSpPr>
          <p:cNvPr id="3" name="Text Placeholder 2">
            <a:extLst>
              <a:ext uri="{FF2B5EF4-FFF2-40B4-BE49-F238E27FC236}">
                <a16:creationId xmlns:a16="http://schemas.microsoft.com/office/drawing/2014/main" id="{48A717CF-CD17-9C47-8D27-04814C5BCD2C}"/>
              </a:ext>
            </a:extLst>
          </p:cNvPr>
          <p:cNvSpPr>
            <a:spLocks noGrp="1"/>
          </p:cNvSpPr>
          <p:nvPr>
            <p:ph type="body" idx="1"/>
          </p:nvPr>
        </p:nvSpPr>
        <p:spPr>
          <a:xfrm>
            <a:off x="454852" y="1143000"/>
            <a:ext cx="11282296" cy="5193729"/>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6" name="bg object 16">
            <a:extLst>
              <a:ext uri="{FF2B5EF4-FFF2-40B4-BE49-F238E27FC236}">
                <a16:creationId xmlns:a16="http://schemas.microsoft.com/office/drawing/2014/main" id="{57943FC0-C803-AE46-9581-D646422EF171}"/>
              </a:ext>
            </a:extLst>
          </p:cNvPr>
          <p:cNvSpPr/>
          <p:nvPr userDrawn="1"/>
        </p:nvSpPr>
        <p:spPr>
          <a:xfrm>
            <a:off x="11554015" y="226758"/>
            <a:ext cx="120014" cy="128270"/>
          </a:xfrm>
          <a:custGeom>
            <a:avLst/>
            <a:gdLst/>
            <a:ahLst/>
            <a:cxnLst/>
            <a:rect l="l" t="t" r="r" b="b"/>
            <a:pathLst>
              <a:path w="120015" h="128270">
                <a:moveTo>
                  <a:pt x="119633" y="0"/>
                </a:moveTo>
                <a:lnTo>
                  <a:pt x="0" y="0"/>
                </a:lnTo>
                <a:lnTo>
                  <a:pt x="0" y="127889"/>
                </a:lnTo>
                <a:lnTo>
                  <a:pt x="119633" y="127889"/>
                </a:lnTo>
                <a:lnTo>
                  <a:pt x="119633" y="0"/>
                </a:lnTo>
                <a:close/>
              </a:path>
            </a:pathLst>
          </a:custGeom>
          <a:solidFill>
            <a:srgbClr val="F47E28"/>
          </a:solidFill>
        </p:spPr>
        <p:txBody>
          <a:bodyPr wrap="square" lIns="0" tIns="0" rIns="0" bIns="0" rtlCol="0"/>
          <a:lstStyle/>
          <a:p>
            <a:endParaRPr/>
          </a:p>
        </p:txBody>
      </p:sp>
      <p:sp>
        <p:nvSpPr>
          <p:cNvPr id="27" name="bg object 17">
            <a:extLst>
              <a:ext uri="{FF2B5EF4-FFF2-40B4-BE49-F238E27FC236}">
                <a16:creationId xmlns:a16="http://schemas.microsoft.com/office/drawing/2014/main" id="{FBB6426D-012D-5942-8BBA-B78690BF0D97}"/>
              </a:ext>
            </a:extLst>
          </p:cNvPr>
          <p:cNvSpPr/>
          <p:nvPr userDrawn="1"/>
        </p:nvSpPr>
        <p:spPr>
          <a:xfrm>
            <a:off x="11490769" y="399351"/>
            <a:ext cx="246379" cy="534670"/>
          </a:xfrm>
          <a:custGeom>
            <a:avLst/>
            <a:gdLst/>
            <a:ahLst/>
            <a:cxnLst/>
            <a:rect l="l" t="t" r="r" b="b"/>
            <a:pathLst>
              <a:path w="246379" h="534669">
                <a:moveTo>
                  <a:pt x="246113" y="476250"/>
                </a:moveTo>
                <a:lnTo>
                  <a:pt x="182867" y="476250"/>
                </a:lnTo>
                <a:lnTo>
                  <a:pt x="182867" y="0"/>
                </a:lnTo>
                <a:lnTo>
                  <a:pt x="63233" y="0"/>
                </a:lnTo>
                <a:lnTo>
                  <a:pt x="63233" y="476250"/>
                </a:lnTo>
                <a:lnTo>
                  <a:pt x="0" y="476250"/>
                </a:lnTo>
                <a:lnTo>
                  <a:pt x="0" y="534670"/>
                </a:lnTo>
                <a:lnTo>
                  <a:pt x="246113" y="534670"/>
                </a:lnTo>
                <a:lnTo>
                  <a:pt x="246113" y="476250"/>
                </a:lnTo>
                <a:close/>
              </a:path>
            </a:pathLst>
          </a:custGeom>
          <a:solidFill>
            <a:srgbClr val="485865"/>
          </a:solidFill>
        </p:spPr>
        <p:txBody>
          <a:bodyPr wrap="square" lIns="0" tIns="0" rIns="0" bIns="0" rtlCol="0"/>
          <a:lstStyle/>
          <a:p>
            <a:endParaRPr/>
          </a:p>
        </p:txBody>
      </p:sp>
      <p:sp>
        <p:nvSpPr>
          <p:cNvPr id="28" name="bg object 18">
            <a:extLst>
              <a:ext uri="{FF2B5EF4-FFF2-40B4-BE49-F238E27FC236}">
                <a16:creationId xmlns:a16="http://schemas.microsoft.com/office/drawing/2014/main" id="{940EDA82-C081-D74F-B9F4-7D14813EDDF7}"/>
              </a:ext>
            </a:extLst>
          </p:cNvPr>
          <p:cNvSpPr/>
          <p:nvPr userDrawn="1"/>
        </p:nvSpPr>
        <p:spPr>
          <a:xfrm>
            <a:off x="11324501" y="399376"/>
            <a:ext cx="182880" cy="419100"/>
          </a:xfrm>
          <a:custGeom>
            <a:avLst/>
            <a:gdLst/>
            <a:ahLst/>
            <a:cxnLst/>
            <a:rect l="l" t="t" r="r" b="b"/>
            <a:pathLst>
              <a:path w="182879" h="419100">
                <a:moveTo>
                  <a:pt x="182257" y="236728"/>
                </a:moveTo>
                <a:lnTo>
                  <a:pt x="0" y="236728"/>
                </a:lnTo>
                <a:lnTo>
                  <a:pt x="0" y="418985"/>
                </a:lnTo>
                <a:lnTo>
                  <a:pt x="182257" y="418985"/>
                </a:lnTo>
                <a:lnTo>
                  <a:pt x="182257" y="236728"/>
                </a:lnTo>
                <a:close/>
              </a:path>
              <a:path w="182879" h="419100">
                <a:moveTo>
                  <a:pt x="182257" y="0"/>
                </a:moveTo>
                <a:lnTo>
                  <a:pt x="0" y="0"/>
                </a:lnTo>
                <a:lnTo>
                  <a:pt x="0" y="182257"/>
                </a:lnTo>
                <a:lnTo>
                  <a:pt x="182257" y="182257"/>
                </a:lnTo>
                <a:lnTo>
                  <a:pt x="182257" y="0"/>
                </a:lnTo>
                <a:close/>
              </a:path>
            </a:pathLst>
          </a:custGeom>
          <a:solidFill>
            <a:srgbClr val="00B5EF"/>
          </a:solidFill>
        </p:spPr>
        <p:txBody>
          <a:bodyPr wrap="square" lIns="0" tIns="0" rIns="0" bIns="0" rtlCol="0"/>
          <a:lstStyle/>
          <a:p>
            <a:endParaRPr/>
          </a:p>
        </p:txBody>
      </p:sp>
      <p:sp>
        <p:nvSpPr>
          <p:cNvPr id="29" name="bg object 19">
            <a:extLst>
              <a:ext uri="{FF2B5EF4-FFF2-40B4-BE49-F238E27FC236}">
                <a16:creationId xmlns:a16="http://schemas.microsoft.com/office/drawing/2014/main" id="{ADF21635-B26E-EC4F-9420-35CE4903B0C8}"/>
              </a:ext>
            </a:extLst>
          </p:cNvPr>
          <p:cNvSpPr/>
          <p:nvPr userDrawn="1"/>
        </p:nvSpPr>
        <p:spPr>
          <a:xfrm>
            <a:off x="11094783" y="636104"/>
            <a:ext cx="182880" cy="182880"/>
          </a:xfrm>
          <a:custGeom>
            <a:avLst/>
            <a:gdLst/>
            <a:ahLst/>
            <a:cxnLst/>
            <a:rect l="l" t="t" r="r" b="b"/>
            <a:pathLst>
              <a:path w="182879" h="182880">
                <a:moveTo>
                  <a:pt x="182257" y="0"/>
                </a:moveTo>
                <a:lnTo>
                  <a:pt x="0" y="0"/>
                </a:lnTo>
                <a:lnTo>
                  <a:pt x="0" y="182257"/>
                </a:lnTo>
                <a:lnTo>
                  <a:pt x="182257" y="182257"/>
                </a:lnTo>
                <a:lnTo>
                  <a:pt x="182257" y="0"/>
                </a:lnTo>
                <a:close/>
              </a:path>
            </a:pathLst>
          </a:custGeom>
          <a:solidFill>
            <a:srgbClr val="00B5EF"/>
          </a:solidFill>
        </p:spPr>
        <p:txBody>
          <a:bodyPr wrap="square" lIns="0" tIns="0" rIns="0" bIns="0" rtlCol="0"/>
          <a:lstStyle/>
          <a:p>
            <a:endParaRPr/>
          </a:p>
        </p:txBody>
      </p:sp>
      <p:sp>
        <p:nvSpPr>
          <p:cNvPr id="30" name="bg object 20">
            <a:extLst>
              <a:ext uri="{FF2B5EF4-FFF2-40B4-BE49-F238E27FC236}">
                <a16:creationId xmlns:a16="http://schemas.microsoft.com/office/drawing/2014/main" id="{E88393C8-88A3-F546-A052-060F95603049}"/>
              </a:ext>
            </a:extLst>
          </p:cNvPr>
          <p:cNvSpPr/>
          <p:nvPr userDrawn="1"/>
        </p:nvSpPr>
        <p:spPr>
          <a:xfrm>
            <a:off x="11721541" y="636104"/>
            <a:ext cx="182880" cy="182880"/>
          </a:xfrm>
          <a:custGeom>
            <a:avLst/>
            <a:gdLst/>
            <a:ahLst/>
            <a:cxnLst/>
            <a:rect l="l" t="t" r="r" b="b"/>
            <a:pathLst>
              <a:path w="182879" h="182880">
                <a:moveTo>
                  <a:pt x="182257" y="0"/>
                </a:moveTo>
                <a:lnTo>
                  <a:pt x="0" y="0"/>
                </a:lnTo>
                <a:lnTo>
                  <a:pt x="0" y="182257"/>
                </a:lnTo>
                <a:lnTo>
                  <a:pt x="182257" y="182257"/>
                </a:lnTo>
                <a:lnTo>
                  <a:pt x="182257" y="0"/>
                </a:lnTo>
                <a:close/>
              </a:path>
            </a:pathLst>
          </a:custGeom>
          <a:solidFill>
            <a:srgbClr val="00B5EF"/>
          </a:solidFill>
        </p:spPr>
        <p:txBody>
          <a:bodyPr wrap="square" lIns="0" tIns="0" rIns="0" bIns="0" rtlCol="0"/>
          <a:lstStyle/>
          <a:p>
            <a:endParaRPr/>
          </a:p>
        </p:txBody>
      </p:sp>
      <p:sp>
        <p:nvSpPr>
          <p:cNvPr id="31" name="bg object 21">
            <a:extLst>
              <a:ext uri="{FF2B5EF4-FFF2-40B4-BE49-F238E27FC236}">
                <a16:creationId xmlns:a16="http://schemas.microsoft.com/office/drawing/2014/main" id="{E6A084FB-B4FA-1744-B1BA-CD0CB7B1E1F8}"/>
              </a:ext>
            </a:extLst>
          </p:cNvPr>
          <p:cNvSpPr/>
          <p:nvPr userDrawn="1"/>
        </p:nvSpPr>
        <p:spPr>
          <a:xfrm>
            <a:off x="11721541" y="399376"/>
            <a:ext cx="182880" cy="182880"/>
          </a:xfrm>
          <a:custGeom>
            <a:avLst/>
            <a:gdLst/>
            <a:ahLst/>
            <a:cxnLst/>
            <a:rect l="l" t="t" r="r" b="b"/>
            <a:pathLst>
              <a:path w="182879" h="182879">
                <a:moveTo>
                  <a:pt x="182257" y="0"/>
                </a:moveTo>
                <a:lnTo>
                  <a:pt x="0" y="0"/>
                </a:lnTo>
                <a:lnTo>
                  <a:pt x="0" y="182257"/>
                </a:lnTo>
                <a:lnTo>
                  <a:pt x="182257" y="182257"/>
                </a:lnTo>
                <a:lnTo>
                  <a:pt x="182257" y="0"/>
                </a:lnTo>
                <a:close/>
              </a:path>
            </a:pathLst>
          </a:custGeom>
          <a:solidFill>
            <a:srgbClr val="00B5EF"/>
          </a:solidFill>
        </p:spPr>
        <p:txBody>
          <a:bodyPr wrap="square" lIns="0" tIns="0" rIns="0" bIns="0" rtlCol="0"/>
          <a:lstStyle/>
          <a:p>
            <a:endParaRPr/>
          </a:p>
        </p:txBody>
      </p:sp>
      <p:sp>
        <p:nvSpPr>
          <p:cNvPr id="32" name="bg object 22">
            <a:extLst>
              <a:ext uri="{FF2B5EF4-FFF2-40B4-BE49-F238E27FC236}">
                <a16:creationId xmlns:a16="http://schemas.microsoft.com/office/drawing/2014/main" id="{FE9F0F69-DBEA-4441-BE76-608B8B724317}"/>
              </a:ext>
            </a:extLst>
          </p:cNvPr>
          <p:cNvSpPr/>
          <p:nvPr userDrawn="1"/>
        </p:nvSpPr>
        <p:spPr>
          <a:xfrm>
            <a:off x="10993304" y="304529"/>
            <a:ext cx="312420" cy="312420"/>
          </a:xfrm>
          <a:custGeom>
            <a:avLst/>
            <a:gdLst/>
            <a:ahLst/>
            <a:cxnLst/>
            <a:rect l="l" t="t" r="r" b="b"/>
            <a:pathLst>
              <a:path w="312420" h="312420">
                <a:moveTo>
                  <a:pt x="187286" y="0"/>
                </a:moveTo>
                <a:lnTo>
                  <a:pt x="156209" y="55664"/>
                </a:lnTo>
                <a:lnTo>
                  <a:pt x="125133" y="0"/>
                </a:lnTo>
                <a:lnTo>
                  <a:pt x="117728" y="63322"/>
                </a:lnTo>
                <a:lnTo>
                  <a:pt x="67729" y="23787"/>
                </a:lnTo>
                <a:lnTo>
                  <a:pt x="85115" y="85115"/>
                </a:lnTo>
                <a:lnTo>
                  <a:pt x="23787" y="67729"/>
                </a:lnTo>
                <a:lnTo>
                  <a:pt x="63322" y="117728"/>
                </a:lnTo>
                <a:lnTo>
                  <a:pt x="0" y="125145"/>
                </a:lnTo>
                <a:lnTo>
                  <a:pt x="55664" y="156209"/>
                </a:lnTo>
                <a:lnTo>
                  <a:pt x="0" y="187286"/>
                </a:lnTo>
                <a:lnTo>
                  <a:pt x="63322" y="194690"/>
                </a:lnTo>
                <a:lnTo>
                  <a:pt x="23787" y="244690"/>
                </a:lnTo>
                <a:lnTo>
                  <a:pt x="85115" y="227304"/>
                </a:lnTo>
                <a:lnTo>
                  <a:pt x="67729" y="288632"/>
                </a:lnTo>
                <a:lnTo>
                  <a:pt x="117728" y="249110"/>
                </a:lnTo>
                <a:lnTo>
                  <a:pt x="125133" y="312419"/>
                </a:lnTo>
                <a:lnTo>
                  <a:pt x="156209" y="256755"/>
                </a:lnTo>
                <a:lnTo>
                  <a:pt x="187286" y="312419"/>
                </a:lnTo>
                <a:lnTo>
                  <a:pt x="194690" y="249110"/>
                </a:lnTo>
                <a:lnTo>
                  <a:pt x="244690" y="288632"/>
                </a:lnTo>
                <a:lnTo>
                  <a:pt x="227304" y="227304"/>
                </a:lnTo>
                <a:lnTo>
                  <a:pt x="288632" y="244690"/>
                </a:lnTo>
                <a:lnTo>
                  <a:pt x="249097" y="194690"/>
                </a:lnTo>
                <a:lnTo>
                  <a:pt x="312419" y="187286"/>
                </a:lnTo>
                <a:lnTo>
                  <a:pt x="256755" y="156209"/>
                </a:lnTo>
                <a:lnTo>
                  <a:pt x="312419" y="125145"/>
                </a:lnTo>
                <a:lnTo>
                  <a:pt x="249097" y="117728"/>
                </a:lnTo>
                <a:lnTo>
                  <a:pt x="288632" y="67729"/>
                </a:lnTo>
                <a:lnTo>
                  <a:pt x="227304" y="85115"/>
                </a:lnTo>
                <a:lnTo>
                  <a:pt x="244690" y="23787"/>
                </a:lnTo>
                <a:lnTo>
                  <a:pt x="194690" y="63322"/>
                </a:lnTo>
                <a:lnTo>
                  <a:pt x="187286" y="0"/>
                </a:lnTo>
                <a:close/>
              </a:path>
            </a:pathLst>
          </a:custGeom>
          <a:solidFill>
            <a:srgbClr val="F47E28"/>
          </a:solidFill>
        </p:spPr>
        <p:txBody>
          <a:bodyPr wrap="square" lIns="0" tIns="0" rIns="0" bIns="0" rtlCol="0"/>
          <a:lstStyle/>
          <a:p>
            <a:endParaRPr/>
          </a:p>
        </p:txBody>
      </p:sp>
      <p:sp>
        <p:nvSpPr>
          <p:cNvPr id="4" name="Title Placeholder 3">
            <a:extLst>
              <a:ext uri="{FF2B5EF4-FFF2-40B4-BE49-F238E27FC236}">
                <a16:creationId xmlns:a16="http://schemas.microsoft.com/office/drawing/2014/main" id="{9C8B1289-4113-9043-8066-258240DD2161}"/>
              </a:ext>
            </a:extLst>
          </p:cNvPr>
          <p:cNvSpPr>
            <a:spLocks noGrp="1"/>
          </p:cNvSpPr>
          <p:nvPr>
            <p:ph type="title"/>
          </p:nvPr>
        </p:nvSpPr>
        <p:spPr>
          <a:xfrm>
            <a:off x="454852" y="365125"/>
            <a:ext cx="10898948" cy="621729"/>
          </a:xfrm>
          <a:prstGeom prst="rect">
            <a:avLst/>
          </a:prstGeom>
        </p:spPr>
        <p:txBody>
          <a:bodyPr vert="horz" lIns="91440" tIns="45720" rIns="91440" bIns="45720" rtlCol="0" anchor="ctr">
            <a:noAutofit/>
          </a:bodyPr>
          <a:lstStyle/>
          <a:p>
            <a:r>
              <a:rPr lang="en-US" dirty="0"/>
              <a:t>Click to edit Master title style</a:t>
            </a:r>
          </a:p>
        </p:txBody>
      </p:sp>
      <p:sp>
        <p:nvSpPr>
          <p:cNvPr id="2" name="Rectangle 1">
            <a:extLst>
              <a:ext uri="{FF2B5EF4-FFF2-40B4-BE49-F238E27FC236}">
                <a16:creationId xmlns:a16="http://schemas.microsoft.com/office/drawing/2014/main" id="{549A7C56-1675-9949-6B94-38628C7DDFBE}"/>
              </a:ext>
            </a:extLst>
          </p:cNvPr>
          <p:cNvSpPr/>
          <p:nvPr userDrawn="1"/>
        </p:nvSpPr>
        <p:spPr>
          <a:xfrm>
            <a:off x="838200" y="6518511"/>
            <a:ext cx="10835829" cy="3394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Icon&#10;&#10;Description automatically generated">
            <a:extLst>
              <a:ext uri="{FF2B5EF4-FFF2-40B4-BE49-F238E27FC236}">
                <a16:creationId xmlns:a16="http://schemas.microsoft.com/office/drawing/2014/main" id="{1349B01A-3EC3-2E35-73B5-FA519311FC12}"/>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0887666" y="124441"/>
            <a:ext cx="1206206" cy="1206206"/>
          </a:xfrm>
          <a:prstGeom prst="rect">
            <a:avLst/>
          </a:prstGeom>
        </p:spPr>
      </p:pic>
    </p:spTree>
    <p:extLst>
      <p:ext uri="{BB962C8B-B14F-4D97-AF65-F5344CB8AC3E}">
        <p14:creationId xmlns:p14="http://schemas.microsoft.com/office/powerpoint/2010/main" val="3934701223"/>
      </p:ext>
    </p:extLst>
  </p:cSld>
  <p:clrMap bg1="lt1" tx1="dk1" bg2="lt2" tx2="dk2" accent1="accent1" accent2="accent2" accent3="accent3" accent4="accent4" accent5="accent5" accent6="accent6" hlink="hlink" folHlink="folHlink"/>
  <p:sldLayoutIdLst>
    <p:sldLayoutId id="2147483668" r:id="rId1"/>
    <p:sldLayoutId id="2147483672" r:id="rId2"/>
    <p:sldLayoutId id="2147483674" r:id="rId3"/>
    <p:sldLayoutId id="2147483688" r:id="rId4"/>
  </p:sldLayoutIdLst>
  <p:txStyles>
    <p:titleStyle>
      <a:lvl1pPr marL="12700" algn="l" defTabSz="914400" rtl="0" eaLnBrk="1" latinLnBrk="0" hangingPunct="1">
        <a:lnSpc>
          <a:spcPct val="100000"/>
        </a:lnSpc>
        <a:spcBef>
          <a:spcPts val="100"/>
        </a:spcBef>
        <a:buNone/>
        <a:tabLst>
          <a:tab pos="2343150" algn="l"/>
        </a:tabLst>
        <a:defRPr lang="en-US" sz="3800" b="1" kern="1200" dirty="0">
          <a:solidFill>
            <a:schemeClr val="accent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FFA7E9-74D2-6E45-A9FC-8AF3E81557C5}"/>
              </a:ext>
            </a:extLst>
          </p:cNvPr>
          <p:cNvSpPr>
            <a:spLocks noGrp="1"/>
          </p:cNvSpPr>
          <p:nvPr>
            <p:ph type="ctrTitle"/>
          </p:nvPr>
        </p:nvSpPr>
        <p:spPr>
          <a:xfrm>
            <a:off x="533400" y="3115508"/>
            <a:ext cx="11125200" cy="984885"/>
          </a:xfrm>
        </p:spPr>
        <p:txBody>
          <a:bodyPr/>
          <a:lstStyle/>
          <a:p>
            <a:r>
              <a:rPr lang="en-US" sz="3200" b="1" dirty="0" err="1">
                <a:effectLst/>
                <a:latin typeface="Calibri" panose="020F0502020204030204" pitchFamily="34" charset="0"/>
                <a:ea typeface="Calibri" panose="020F0502020204030204" pitchFamily="34" charset="0"/>
              </a:rPr>
              <a:t>HelioCon</a:t>
            </a:r>
            <a:r>
              <a:rPr lang="en-US" sz="3200" b="1" dirty="0">
                <a:effectLst/>
                <a:latin typeface="Calibri" panose="020F0502020204030204" pitchFamily="34" charset="0"/>
                <a:ea typeface="Calibri" panose="020F0502020204030204" pitchFamily="34" charset="0"/>
              </a:rPr>
              <a:t> </a:t>
            </a:r>
            <a:r>
              <a:rPr lang="en-US" sz="3200" b="1" dirty="0" err="1">
                <a:effectLst/>
                <a:latin typeface="Calibri" panose="020F0502020204030204" pitchFamily="34" charset="0"/>
                <a:ea typeface="Calibri" panose="020F0502020204030204" pitchFamily="34" charset="0"/>
              </a:rPr>
              <a:t>SolTrace</a:t>
            </a:r>
            <a:r>
              <a:rPr lang="en-US" sz="3200" b="1" dirty="0">
                <a:effectLst/>
                <a:latin typeface="Calibri" panose="020F0502020204030204" pitchFamily="34" charset="0"/>
                <a:ea typeface="Calibri" panose="020F0502020204030204" pitchFamily="34" charset="0"/>
              </a:rPr>
              <a:t> Tutorial Session I: </a:t>
            </a:r>
            <a:br>
              <a:rPr lang="en-US" sz="3200" b="1" dirty="0">
                <a:effectLst/>
                <a:latin typeface="Calibri" panose="020F0502020204030204" pitchFamily="34" charset="0"/>
                <a:ea typeface="Calibri" panose="020F0502020204030204" pitchFamily="34" charset="0"/>
              </a:rPr>
            </a:br>
            <a:r>
              <a:rPr lang="en-US" sz="3200" b="1" dirty="0">
                <a:effectLst/>
                <a:latin typeface="Calibri" panose="020F0502020204030204" pitchFamily="34" charset="0"/>
                <a:ea typeface="Calibri" panose="020F0502020204030204" pitchFamily="34" charset="0"/>
              </a:rPr>
              <a:t>A Beginner’s Overview</a:t>
            </a:r>
            <a:endParaRPr lang="en-US" sz="3200" dirty="0">
              <a:effectLst/>
              <a:latin typeface="Calibri" panose="020F0502020204030204" pitchFamily="34" charset="0"/>
              <a:ea typeface="Calibri" panose="020F0502020204030204" pitchFamily="34" charset="0"/>
            </a:endParaRPr>
          </a:p>
        </p:txBody>
      </p:sp>
      <p:sp>
        <p:nvSpPr>
          <p:cNvPr id="3" name="Subtitle 2">
            <a:extLst>
              <a:ext uri="{FF2B5EF4-FFF2-40B4-BE49-F238E27FC236}">
                <a16:creationId xmlns:a16="http://schemas.microsoft.com/office/drawing/2014/main" id="{E42F974A-CC9F-8B4E-B846-9AD3B604039A}"/>
              </a:ext>
            </a:extLst>
          </p:cNvPr>
          <p:cNvSpPr>
            <a:spLocks noGrp="1"/>
          </p:cNvSpPr>
          <p:nvPr>
            <p:ph type="subTitle" idx="1"/>
          </p:nvPr>
        </p:nvSpPr>
        <p:spPr>
          <a:xfrm>
            <a:off x="533400" y="4495800"/>
            <a:ext cx="11125200" cy="492443"/>
          </a:xfrm>
        </p:spPr>
        <p:txBody>
          <a:bodyPr/>
          <a:lstStyle/>
          <a:p>
            <a:r>
              <a:rPr lang="en-US" sz="3200" dirty="0"/>
              <a:t>Allan Lewandowski</a:t>
            </a:r>
          </a:p>
          <a:p>
            <a:r>
              <a:rPr lang="en-US" sz="3200" dirty="0"/>
              <a:t> May 19, 2022</a:t>
            </a:r>
          </a:p>
        </p:txBody>
      </p:sp>
      <p:pic>
        <p:nvPicPr>
          <p:cNvPr id="6" name="Picture 5" descr="Icon&#10;&#10;Description automatically generated">
            <a:extLst>
              <a:ext uri="{FF2B5EF4-FFF2-40B4-BE49-F238E27FC236}">
                <a16:creationId xmlns:a16="http://schemas.microsoft.com/office/drawing/2014/main" id="{27EBEC9D-3E41-79B5-B26D-08FC0AF370A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049000" y="-2313"/>
            <a:ext cx="1142999" cy="1142999"/>
          </a:xfrm>
          <a:prstGeom prst="rect">
            <a:avLst/>
          </a:prstGeom>
        </p:spPr>
      </p:pic>
    </p:spTree>
    <p:extLst>
      <p:ext uri="{BB962C8B-B14F-4D97-AF65-F5344CB8AC3E}">
        <p14:creationId xmlns:p14="http://schemas.microsoft.com/office/powerpoint/2010/main" val="16743561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Picture 3" descr="Graphical user interface, application, Word&#10;&#10;Description automatically generated">
            <a:extLst>
              <a:ext uri="{FF2B5EF4-FFF2-40B4-BE49-F238E27FC236}">
                <a16:creationId xmlns:a16="http://schemas.microsoft.com/office/drawing/2014/main" id="{6D4AC68E-DC57-B841-A723-AD4707223E1A}"/>
              </a:ext>
            </a:extLst>
          </p:cNvPr>
          <p:cNvPicPr>
            <a:picLocks noChangeAspect="1"/>
          </p:cNvPicPr>
          <p:nvPr/>
        </p:nvPicPr>
        <p:blipFill>
          <a:blip r:embed="rId2"/>
          <a:stretch>
            <a:fillRect/>
          </a:stretch>
        </p:blipFill>
        <p:spPr>
          <a:xfrm>
            <a:off x="381000" y="990600"/>
            <a:ext cx="10204188" cy="3657599"/>
          </a:xfrm>
          <a:prstGeom prst="rect">
            <a:avLst/>
          </a:prstGeom>
        </p:spPr>
      </p:pic>
    </p:spTree>
    <p:extLst>
      <p:ext uri="{BB962C8B-B14F-4D97-AF65-F5344CB8AC3E}">
        <p14:creationId xmlns:p14="http://schemas.microsoft.com/office/powerpoint/2010/main" val="6815329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F1366BC-6EC5-ACF7-3D54-AAEACA149F32}"/>
              </a:ext>
            </a:extLst>
          </p:cNvPr>
          <p:cNvSpPr>
            <a:spLocks noGrp="1"/>
          </p:cNvSpPr>
          <p:nvPr>
            <p:ph idx="1"/>
          </p:nvPr>
        </p:nvSpPr>
        <p:spPr/>
        <p:txBody>
          <a:bodyPr/>
          <a:lstStyle/>
          <a:p>
            <a:r>
              <a:rPr lang="en-US" dirty="0" err="1"/>
              <a:t>En</a:t>
            </a:r>
            <a:r>
              <a:rPr lang="en-US" dirty="0"/>
              <a:t>: is this element enabled, not checked – ignored by trace</a:t>
            </a:r>
          </a:p>
          <a:p>
            <a:r>
              <a:rPr lang="en-US" dirty="0"/>
              <a:t>Position: relative to stage coordinate system</a:t>
            </a:r>
          </a:p>
          <a:p>
            <a:r>
              <a:rPr lang="en-US" dirty="0"/>
              <a:t>Aim point: relative to stage coordinate system</a:t>
            </a:r>
          </a:p>
          <a:p>
            <a:r>
              <a:rPr lang="en-US" dirty="0"/>
              <a:t>Z-rot: rotation of </a:t>
            </a:r>
            <a:r>
              <a:rPr lang="en-US" dirty="0" err="1"/>
              <a:t>x,y</a:t>
            </a:r>
            <a:r>
              <a:rPr lang="en-US" dirty="0"/>
              <a:t> axes about z-axis (clockwise if z is up)</a:t>
            </a:r>
          </a:p>
          <a:p>
            <a:r>
              <a:rPr lang="en-US" dirty="0"/>
              <a:t>Aperture: 8 values can be manually entered or selected with “Aperture”</a:t>
            </a:r>
          </a:p>
          <a:p>
            <a:pPr lvl="1"/>
            <a:r>
              <a:rPr lang="en-US" dirty="0"/>
              <a:t>Various aperture types allowed, most require 1 or 2, some all 8 values </a:t>
            </a:r>
          </a:p>
          <a:p>
            <a:pPr lvl="1"/>
            <a:r>
              <a:rPr lang="en-US" dirty="0"/>
              <a:t>All defined in element x-y plane</a:t>
            </a:r>
          </a:p>
          <a:p>
            <a:pPr lvl="1"/>
            <a:r>
              <a:rPr lang="en-US" dirty="0"/>
              <a:t>See expanded Help section for further details</a:t>
            </a:r>
          </a:p>
          <a:p>
            <a:r>
              <a:rPr lang="en-US" dirty="0"/>
              <a:t>Surface: shape of element, typically in x-z plane</a:t>
            </a:r>
          </a:p>
          <a:p>
            <a:pPr lvl="1"/>
            <a:r>
              <a:rPr lang="en-US" dirty="0"/>
              <a:t>See expanded Help section for details on usage for some surfaces</a:t>
            </a:r>
          </a:p>
          <a:p>
            <a:r>
              <a:rPr lang="en-US" dirty="0"/>
              <a:t>Data transfer: Import/Export not clear what this does!</a:t>
            </a:r>
          </a:p>
        </p:txBody>
      </p:sp>
      <p:sp>
        <p:nvSpPr>
          <p:cNvPr id="3" name="Title 2">
            <a:extLst>
              <a:ext uri="{FF2B5EF4-FFF2-40B4-BE49-F238E27FC236}">
                <a16:creationId xmlns:a16="http://schemas.microsoft.com/office/drawing/2014/main" id="{C0C26EE7-89AF-A56A-4757-293587D8364D}"/>
              </a:ext>
            </a:extLst>
          </p:cNvPr>
          <p:cNvSpPr>
            <a:spLocks noGrp="1"/>
          </p:cNvSpPr>
          <p:nvPr>
            <p:ph type="title"/>
          </p:nvPr>
        </p:nvSpPr>
        <p:spPr/>
        <p:txBody>
          <a:bodyPr/>
          <a:lstStyle/>
          <a:p>
            <a:r>
              <a:rPr lang="en-US" dirty="0"/>
              <a:t>Geometry – Element inputs</a:t>
            </a:r>
          </a:p>
        </p:txBody>
      </p:sp>
    </p:spTree>
    <p:extLst>
      <p:ext uri="{BB962C8B-B14F-4D97-AF65-F5344CB8AC3E}">
        <p14:creationId xmlns:p14="http://schemas.microsoft.com/office/powerpoint/2010/main" val="7543638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Picture 3" descr="A screenshot of a computer&#10;&#10;Description automatically generated with medium confidence">
            <a:extLst>
              <a:ext uri="{FF2B5EF4-FFF2-40B4-BE49-F238E27FC236}">
                <a16:creationId xmlns:a16="http://schemas.microsoft.com/office/drawing/2014/main" id="{890263CB-3F90-DBE5-E499-9C1F73239E00}"/>
              </a:ext>
            </a:extLst>
          </p:cNvPr>
          <p:cNvPicPr>
            <a:picLocks noChangeAspect="1"/>
          </p:cNvPicPr>
          <p:nvPr/>
        </p:nvPicPr>
        <p:blipFill>
          <a:blip r:embed="rId2"/>
          <a:stretch>
            <a:fillRect/>
          </a:stretch>
        </p:blipFill>
        <p:spPr>
          <a:xfrm>
            <a:off x="685800" y="762000"/>
            <a:ext cx="9704366" cy="3362325"/>
          </a:xfrm>
          <a:prstGeom prst="rect">
            <a:avLst/>
          </a:prstGeom>
        </p:spPr>
      </p:pic>
    </p:spTree>
    <p:extLst>
      <p:ext uri="{BB962C8B-B14F-4D97-AF65-F5344CB8AC3E}">
        <p14:creationId xmlns:p14="http://schemas.microsoft.com/office/powerpoint/2010/main" val="22254342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447C899-7C7A-226B-ADDA-0C5B0C5835DA}"/>
              </a:ext>
            </a:extLst>
          </p:cNvPr>
          <p:cNvSpPr>
            <a:spLocks noGrp="1"/>
          </p:cNvSpPr>
          <p:nvPr>
            <p:ph type="title"/>
          </p:nvPr>
        </p:nvSpPr>
        <p:spPr/>
        <p:txBody>
          <a:bodyPr/>
          <a:lstStyle/>
          <a:p>
            <a:r>
              <a:rPr lang="en-US" dirty="0"/>
              <a:t>Trace</a:t>
            </a:r>
          </a:p>
        </p:txBody>
      </p:sp>
      <p:sp>
        <p:nvSpPr>
          <p:cNvPr id="7" name="Content Placeholder 6">
            <a:extLst>
              <a:ext uri="{FF2B5EF4-FFF2-40B4-BE49-F238E27FC236}">
                <a16:creationId xmlns:a16="http://schemas.microsoft.com/office/drawing/2014/main" id="{62BDC6E6-C39D-5174-5BD4-2F062A909938}"/>
              </a:ext>
            </a:extLst>
          </p:cNvPr>
          <p:cNvSpPr>
            <a:spLocks noGrp="1"/>
          </p:cNvSpPr>
          <p:nvPr>
            <p:ph idx="1"/>
          </p:nvPr>
        </p:nvSpPr>
        <p:spPr>
          <a:xfrm>
            <a:off x="457200" y="1143000"/>
            <a:ext cx="11582400" cy="5213350"/>
          </a:xfrm>
        </p:spPr>
        <p:txBody>
          <a:bodyPr>
            <a:normAutofit fontScale="92500" lnSpcReduction="10000"/>
          </a:bodyPr>
          <a:lstStyle/>
          <a:p>
            <a:r>
              <a:rPr lang="en-US" dirty="0"/>
              <a:t># ray intersections: limited only by memory</a:t>
            </a:r>
          </a:p>
          <a:p>
            <a:r>
              <a:rPr lang="en-US" dirty="0"/>
              <a:t>Seed: same seed will generate same set of random rays, -1 random seed each time</a:t>
            </a:r>
          </a:p>
          <a:p>
            <a:r>
              <a:rPr lang="en-US" dirty="0"/>
              <a:t>Include</a:t>
            </a:r>
          </a:p>
          <a:p>
            <a:pPr lvl="1"/>
            <a:r>
              <a:rPr lang="en-US" dirty="0"/>
              <a:t>Sun shape: unchecked would be point source</a:t>
            </a:r>
          </a:p>
          <a:p>
            <a:pPr lvl="1"/>
            <a:r>
              <a:rPr lang="en-US" dirty="0"/>
              <a:t>Optical errors: unchecked would be perfect optics</a:t>
            </a:r>
          </a:p>
          <a:p>
            <a:pPr lvl="1"/>
            <a:r>
              <a:rPr lang="en-US" dirty="0"/>
              <a:t>Point-focus system: odd name, but for stages where elements will interact, checked limits tracing to nearest neighbors, really speeds up heliostat field traces</a:t>
            </a:r>
          </a:p>
          <a:p>
            <a:r>
              <a:rPr lang="en-US" dirty="0"/>
              <a:t>Working folder: really should be in Menus, but this saves all the data and inputs in folder of your choice</a:t>
            </a:r>
          </a:p>
          <a:p>
            <a:r>
              <a:rPr lang="en-US" dirty="0"/>
              <a:t>Some runtime errors are trapped if geometry cannot be resolved or input errors are detected</a:t>
            </a:r>
          </a:p>
          <a:p>
            <a:r>
              <a:rPr lang="en-US" dirty="0"/>
              <a:t>A note of tracing procedure</a:t>
            </a:r>
          </a:p>
          <a:p>
            <a:pPr lvl="1"/>
            <a:r>
              <a:rPr lang="en-US" dirty="0"/>
              <a:t>Parallel rays are traced in first stage within extents of elements</a:t>
            </a:r>
          </a:p>
          <a:p>
            <a:pPr lvl="1"/>
            <a:r>
              <a:rPr lang="en-US" dirty="0"/>
              <a:t>Sun shape and optical properties are applied at initial intersection and on reflection</a:t>
            </a:r>
          </a:p>
        </p:txBody>
      </p:sp>
    </p:spTree>
    <p:extLst>
      <p:ext uri="{BB962C8B-B14F-4D97-AF65-F5344CB8AC3E}">
        <p14:creationId xmlns:p14="http://schemas.microsoft.com/office/powerpoint/2010/main" val="28511525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Picture 3" descr="Graphical user interface&#10;&#10;Description automatically generated">
            <a:extLst>
              <a:ext uri="{FF2B5EF4-FFF2-40B4-BE49-F238E27FC236}">
                <a16:creationId xmlns:a16="http://schemas.microsoft.com/office/drawing/2014/main" id="{9229FB0B-DE4B-0029-258B-A90A7F3F6B26}"/>
              </a:ext>
            </a:extLst>
          </p:cNvPr>
          <p:cNvPicPr>
            <a:picLocks noChangeAspect="1"/>
          </p:cNvPicPr>
          <p:nvPr/>
        </p:nvPicPr>
        <p:blipFill>
          <a:blip r:embed="rId2"/>
          <a:stretch>
            <a:fillRect/>
          </a:stretch>
        </p:blipFill>
        <p:spPr>
          <a:xfrm>
            <a:off x="533400" y="990600"/>
            <a:ext cx="9879960" cy="2876550"/>
          </a:xfrm>
          <a:prstGeom prst="rect">
            <a:avLst/>
          </a:prstGeom>
        </p:spPr>
      </p:pic>
    </p:spTree>
    <p:extLst>
      <p:ext uri="{BB962C8B-B14F-4D97-AF65-F5344CB8AC3E}">
        <p14:creationId xmlns:p14="http://schemas.microsoft.com/office/powerpoint/2010/main" val="30547349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F6B8DF8-756A-D97B-3101-52ED64C981BF}"/>
              </a:ext>
            </a:extLst>
          </p:cNvPr>
          <p:cNvSpPr>
            <a:spLocks noGrp="1"/>
          </p:cNvSpPr>
          <p:nvPr>
            <p:ph idx="1"/>
          </p:nvPr>
        </p:nvSpPr>
        <p:spPr/>
        <p:txBody>
          <a:bodyPr/>
          <a:lstStyle/>
          <a:p>
            <a:r>
              <a:rPr lang="en-US" dirty="0"/>
              <a:t>Shows ray intersections and ray paths for selected stages and elements</a:t>
            </a:r>
          </a:p>
          <a:p>
            <a:r>
              <a:rPr lang="en-US" dirty="0"/>
              <a:t>Can select coordinate system, global is the most appropriate unless looking at specific stages/elements</a:t>
            </a:r>
          </a:p>
          <a:p>
            <a:r>
              <a:rPr lang="en-US" dirty="0"/>
              <a:t>Final intersection points: rays absorbed only</a:t>
            </a:r>
          </a:p>
          <a:p>
            <a:r>
              <a:rPr lang="en-US" dirty="0"/>
              <a:t>DNI: here is where user scales power, be consistent with units of length and flux (use metric and suggest 1kW/m</a:t>
            </a:r>
            <a:r>
              <a:rPr lang="en-US" baseline="30000" dirty="0"/>
              <a:t>2</a:t>
            </a:r>
            <a:r>
              <a:rPr lang="en-US" dirty="0"/>
              <a:t> to keep power in kW)</a:t>
            </a:r>
          </a:p>
          <a:p>
            <a:r>
              <a:rPr lang="en-US" dirty="0"/>
              <a:t>Plot paths: can select specific rays, is useful in some geometry diagnostics</a:t>
            </a:r>
          </a:p>
          <a:p>
            <a:r>
              <a:rPr lang="en-US" dirty="0"/>
              <a:t>Include missed: shows rays that don’t hit elements</a:t>
            </a:r>
          </a:p>
          <a:p>
            <a:r>
              <a:rPr lang="en-US" dirty="0"/>
              <a:t>Pan and zoom with typical keyboard combinations with mouse, don’t bother with axis scale factors</a:t>
            </a:r>
          </a:p>
        </p:txBody>
      </p:sp>
      <p:sp>
        <p:nvSpPr>
          <p:cNvPr id="3" name="Title 2">
            <a:extLst>
              <a:ext uri="{FF2B5EF4-FFF2-40B4-BE49-F238E27FC236}">
                <a16:creationId xmlns:a16="http://schemas.microsoft.com/office/drawing/2014/main" id="{0361960C-529F-3FB1-971E-571CFA0DB43A}"/>
              </a:ext>
            </a:extLst>
          </p:cNvPr>
          <p:cNvSpPr>
            <a:spLocks noGrp="1"/>
          </p:cNvSpPr>
          <p:nvPr>
            <p:ph type="title"/>
          </p:nvPr>
        </p:nvSpPr>
        <p:spPr/>
        <p:txBody>
          <a:bodyPr/>
          <a:lstStyle/>
          <a:p>
            <a:r>
              <a:rPr lang="en-US" dirty="0"/>
              <a:t>Intersections</a:t>
            </a:r>
          </a:p>
        </p:txBody>
      </p:sp>
    </p:spTree>
    <p:extLst>
      <p:ext uri="{BB962C8B-B14F-4D97-AF65-F5344CB8AC3E}">
        <p14:creationId xmlns:p14="http://schemas.microsoft.com/office/powerpoint/2010/main" val="38773098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Picture 3" descr="Graphical user interface, application&#10;&#10;Description automatically generated">
            <a:extLst>
              <a:ext uri="{FF2B5EF4-FFF2-40B4-BE49-F238E27FC236}">
                <a16:creationId xmlns:a16="http://schemas.microsoft.com/office/drawing/2014/main" id="{7C9EBBC8-0D27-DAAD-EF66-D30FE973795C}"/>
              </a:ext>
            </a:extLst>
          </p:cNvPr>
          <p:cNvPicPr>
            <a:picLocks noChangeAspect="1"/>
          </p:cNvPicPr>
          <p:nvPr/>
        </p:nvPicPr>
        <p:blipFill>
          <a:blip r:embed="rId2"/>
          <a:stretch>
            <a:fillRect/>
          </a:stretch>
        </p:blipFill>
        <p:spPr>
          <a:xfrm>
            <a:off x="1219200" y="457200"/>
            <a:ext cx="8991600" cy="5548983"/>
          </a:xfrm>
          <a:prstGeom prst="rect">
            <a:avLst/>
          </a:prstGeom>
        </p:spPr>
      </p:pic>
    </p:spTree>
    <p:extLst>
      <p:ext uri="{BB962C8B-B14F-4D97-AF65-F5344CB8AC3E}">
        <p14:creationId xmlns:p14="http://schemas.microsoft.com/office/powerpoint/2010/main" val="11647897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995CE9C-8FD8-6AAD-063C-695C481395BD}"/>
              </a:ext>
            </a:extLst>
          </p:cNvPr>
          <p:cNvSpPr>
            <a:spLocks noGrp="1"/>
          </p:cNvSpPr>
          <p:nvPr>
            <p:ph idx="1"/>
          </p:nvPr>
        </p:nvSpPr>
        <p:spPr/>
        <p:txBody>
          <a:bodyPr/>
          <a:lstStyle/>
          <a:p>
            <a:r>
              <a:rPr lang="en-US" dirty="0"/>
              <a:t>Only flat or cylindrical (unwrapped) surfaces are allowed</a:t>
            </a:r>
          </a:p>
          <a:p>
            <a:r>
              <a:rPr lang="en-US" dirty="0"/>
              <a:t>Note on binning: data shown is cell-centered therefore does not extend out to actual edge of the element</a:t>
            </a:r>
          </a:p>
          <a:p>
            <a:r>
              <a:rPr lang="en-US" dirty="0" err="1"/>
              <a:t>Autoscale</a:t>
            </a:r>
            <a:r>
              <a:rPr lang="en-US" dirty="0"/>
              <a:t>: checked shows maximum extents of data, unchecked – user can enter values</a:t>
            </a:r>
          </a:p>
          <a:p>
            <a:r>
              <a:rPr lang="en-US" dirty="0"/>
              <a:t>DNI: independent of value in Intersections (should be fixed)</a:t>
            </a:r>
          </a:p>
          <a:p>
            <a:r>
              <a:rPr lang="en-US" dirty="0"/>
              <a:t>Final only: absorbed rays only, otherwise incident</a:t>
            </a:r>
          </a:p>
          <a:p>
            <a:r>
              <a:rPr lang="en-US" dirty="0"/>
              <a:t>Several range color schemes selectable</a:t>
            </a:r>
          </a:p>
          <a:p>
            <a:r>
              <a:rPr lang="en-US" dirty="0"/>
              <a:t>Write data files: 2 different data formats – one easily imported into Excel (</a:t>
            </a:r>
            <a:r>
              <a:rPr lang="en-US" dirty="0" err="1"/>
              <a:t>flx</a:t>
            </a:r>
            <a:r>
              <a:rPr lang="en-US" dirty="0"/>
              <a:t>) and the other into </a:t>
            </a:r>
            <a:r>
              <a:rPr lang="en-US" dirty="0" err="1"/>
              <a:t>Tecplot</a:t>
            </a:r>
            <a:r>
              <a:rPr lang="en-US" dirty="0"/>
              <a:t> (very comprehensive data plotting package once used at NREL)</a:t>
            </a:r>
          </a:p>
          <a:p>
            <a:endParaRPr lang="en-US" dirty="0"/>
          </a:p>
        </p:txBody>
      </p:sp>
      <p:sp>
        <p:nvSpPr>
          <p:cNvPr id="3" name="Title 2">
            <a:extLst>
              <a:ext uri="{FF2B5EF4-FFF2-40B4-BE49-F238E27FC236}">
                <a16:creationId xmlns:a16="http://schemas.microsoft.com/office/drawing/2014/main" id="{945EC6EF-575A-9ADB-89A9-F64EA9DD9C75}"/>
              </a:ext>
            </a:extLst>
          </p:cNvPr>
          <p:cNvSpPr>
            <a:spLocks noGrp="1"/>
          </p:cNvSpPr>
          <p:nvPr>
            <p:ph type="title"/>
          </p:nvPr>
        </p:nvSpPr>
        <p:spPr/>
        <p:txBody>
          <a:bodyPr/>
          <a:lstStyle/>
          <a:p>
            <a:r>
              <a:rPr lang="en-US" dirty="0"/>
              <a:t>Flux maps</a:t>
            </a:r>
          </a:p>
        </p:txBody>
      </p:sp>
    </p:spTree>
    <p:extLst>
      <p:ext uri="{BB962C8B-B14F-4D97-AF65-F5344CB8AC3E}">
        <p14:creationId xmlns:p14="http://schemas.microsoft.com/office/powerpoint/2010/main" val="31153372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Picture 3" descr="Graphical user interface, text, application, Word&#10;&#10;Description automatically generated">
            <a:extLst>
              <a:ext uri="{FF2B5EF4-FFF2-40B4-BE49-F238E27FC236}">
                <a16:creationId xmlns:a16="http://schemas.microsoft.com/office/drawing/2014/main" id="{5E3B5DB1-B7D1-5C9C-209C-9E1797466697}"/>
              </a:ext>
            </a:extLst>
          </p:cNvPr>
          <p:cNvPicPr>
            <a:picLocks noChangeAspect="1"/>
          </p:cNvPicPr>
          <p:nvPr/>
        </p:nvPicPr>
        <p:blipFill>
          <a:blip r:embed="rId2"/>
          <a:stretch>
            <a:fillRect/>
          </a:stretch>
        </p:blipFill>
        <p:spPr>
          <a:xfrm>
            <a:off x="838200" y="533400"/>
            <a:ext cx="8932272" cy="5715000"/>
          </a:xfrm>
          <a:prstGeom prst="rect">
            <a:avLst/>
          </a:prstGeom>
        </p:spPr>
      </p:pic>
    </p:spTree>
    <p:extLst>
      <p:ext uri="{BB962C8B-B14F-4D97-AF65-F5344CB8AC3E}">
        <p14:creationId xmlns:p14="http://schemas.microsoft.com/office/powerpoint/2010/main" val="13961378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FC3B332-3589-4545-9E84-E9C162D2DC8F}"/>
              </a:ext>
            </a:extLst>
          </p:cNvPr>
          <p:cNvSpPr>
            <a:spLocks noGrp="1"/>
          </p:cNvSpPr>
          <p:nvPr>
            <p:ph idx="1"/>
          </p:nvPr>
        </p:nvSpPr>
        <p:spPr/>
        <p:txBody>
          <a:bodyPr/>
          <a:lstStyle/>
          <a:p>
            <a:r>
              <a:rPr lang="en-US" dirty="0"/>
              <a:t>View export detailed ray intersection and direction data</a:t>
            </a:r>
          </a:p>
          <a:p>
            <a:r>
              <a:rPr lang="en-US" dirty="0"/>
              <a:t>Coordinate system and specific stages can be selected</a:t>
            </a:r>
          </a:p>
          <a:p>
            <a:r>
              <a:rPr lang="en-US" dirty="0"/>
              <a:t>Lists ray intersection by ray number with direction cosines of incident ray, element and stage number</a:t>
            </a:r>
          </a:p>
          <a:p>
            <a:r>
              <a:rPr lang="en-US" dirty="0"/>
              <a:t>Very useful for looking at both detailed ray information and for assessing other types of information (e.g., angular data distributions).  Also useful for organizing and sending data to other visualization software.</a:t>
            </a:r>
          </a:p>
        </p:txBody>
      </p:sp>
      <p:sp>
        <p:nvSpPr>
          <p:cNvPr id="3" name="Title 2">
            <a:extLst>
              <a:ext uri="{FF2B5EF4-FFF2-40B4-BE49-F238E27FC236}">
                <a16:creationId xmlns:a16="http://schemas.microsoft.com/office/drawing/2014/main" id="{3938865F-2B45-104A-5BFF-B77948413F25}"/>
              </a:ext>
            </a:extLst>
          </p:cNvPr>
          <p:cNvSpPr>
            <a:spLocks noGrp="1"/>
          </p:cNvSpPr>
          <p:nvPr>
            <p:ph type="title"/>
          </p:nvPr>
        </p:nvSpPr>
        <p:spPr/>
        <p:txBody>
          <a:bodyPr/>
          <a:lstStyle/>
          <a:p>
            <a:r>
              <a:rPr lang="en-US" dirty="0"/>
              <a:t>Data</a:t>
            </a:r>
          </a:p>
        </p:txBody>
      </p:sp>
    </p:spTree>
    <p:extLst>
      <p:ext uri="{BB962C8B-B14F-4D97-AF65-F5344CB8AC3E}">
        <p14:creationId xmlns:p14="http://schemas.microsoft.com/office/powerpoint/2010/main" val="32889242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7A656D5-4B70-2F4A-BC24-6EFD22ECC057}"/>
              </a:ext>
            </a:extLst>
          </p:cNvPr>
          <p:cNvSpPr>
            <a:spLocks noGrp="1"/>
          </p:cNvSpPr>
          <p:nvPr>
            <p:ph idx="4294967295"/>
          </p:nvPr>
        </p:nvSpPr>
        <p:spPr>
          <a:xfrm>
            <a:off x="457200" y="1143000"/>
            <a:ext cx="11277600" cy="5213350"/>
          </a:xfrm>
        </p:spPr>
        <p:txBody>
          <a:bodyPr>
            <a:normAutofit/>
          </a:bodyPr>
          <a:lstStyle/>
          <a:p>
            <a:r>
              <a:rPr lang="en-US" dirty="0"/>
              <a:t>Session I</a:t>
            </a:r>
          </a:p>
          <a:p>
            <a:pPr lvl="1"/>
            <a:r>
              <a:rPr lang="en-US" dirty="0"/>
              <a:t>Basic operation and capabilities</a:t>
            </a:r>
          </a:p>
          <a:p>
            <a:pPr lvl="1"/>
            <a:r>
              <a:rPr lang="en-US" dirty="0"/>
              <a:t>Simple examples</a:t>
            </a:r>
          </a:p>
          <a:p>
            <a:pPr lvl="2"/>
            <a:r>
              <a:rPr lang="en-US" dirty="0"/>
              <a:t>Single element parabolic dish with target</a:t>
            </a:r>
          </a:p>
          <a:p>
            <a:pPr lvl="2"/>
            <a:r>
              <a:rPr lang="en-US" dirty="0"/>
              <a:t>Single element heliostat</a:t>
            </a:r>
          </a:p>
          <a:p>
            <a:pPr lvl="3"/>
            <a:r>
              <a:rPr lang="en-US" dirty="0"/>
              <a:t>Vector geometry overview</a:t>
            </a:r>
          </a:p>
          <a:p>
            <a:pPr lvl="2"/>
            <a:r>
              <a:rPr lang="en-US" dirty="0"/>
              <a:t>Single element trough with receiver</a:t>
            </a:r>
          </a:p>
          <a:p>
            <a:r>
              <a:rPr lang="en-US" dirty="0"/>
              <a:t>Session II</a:t>
            </a:r>
          </a:p>
          <a:p>
            <a:pPr lvl="1"/>
            <a:r>
              <a:rPr lang="en-US" dirty="0"/>
              <a:t>Questions/clarifications from Session I</a:t>
            </a:r>
          </a:p>
          <a:p>
            <a:pPr lvl="1"/>
            <a:r>
              <a:rPr lang="en-US" dirty="0"/>
              <a:t>In-depth examples</a:t>
            </a:r>
          </a:p>
          <a:p>
            <a:pPr lvl="2"/>
            <a:r>
              <a:rPr lang="en-US" dirty="0"/>
              <a:t>NREL HFSF</a:t>
            </a:r>
          </a:p>
          <a:p>
            <a:pPr lvl="2"/>
            <a:r>
              <a:rPr lang="en-US" dirty="0"/>
              <a:t>Heliostat field with flat target</a:t>
            </a:r>
          </a:p>
          <a:p>
            <a:pPr lvl="3"/>
            <a:r>
              <a:rPr lang="en-US" dirty="0"/>
              <a:t>CRTF with Excel-generated inputs</a:t>
            </a:r>
          </a:p>
          <a:p>
            <a:pPr lvl="3"/>
            <a:r>
              <a:rPr lang="en-US" dirty="0"/>
              <a:t>Alternative receiver geometries</a:t>
            </a:r>
          </a:p>
          <a:p>
            <a:pPr lvl="3"/>
            <a:endParaRPr lang="en-US" dirty="0"/>
          </a:p>
          <a:p>
            <a:pPr lvl="2"/>
            <a:endParaRPr lang="en-US" dirty="0"/>
          </a:p>
        </p:txBody>
      </p:sp>
      <p:sp>
        <p:nvSpPr>
          <p:cNvPr id="3" name="Title 2">
            <a:extLst>
              <a:ext uri="{FF2B5EF4-FFF2-40B4-BE49-F238E27FC236}">
                <a16:creationId xmlns:a16="http://schemas.microsoft.com/office/drawing/2014/main" id="{23C9C5F8-A279-7846-AC79-CF7D1C87D907}"/>
              </a:ext>
            </a:extLst>
          </p:cNvPr>
          <p:cNvSpPr>
            <a:spLocks noGrp="1"/>
          </p:cNvSpPr>
          <p:nvPr>
            <p:ph type="title"/>
          </p:nvPr>
        </p:nvSpPr>
        <p:spPr>
          <a:xfrm>
            <a:off x="457200" y="365126"/>
            <a:ext cx="10439400" cy="641350"/>
          </a:xfrm>
        </p:spPr>
        <p:txBody>
          <a:bodyPr/>
          <a:lstStyle/>
          <a:p>
            <a:r>
              <a:rPr lang="en-US" dirty="0"/>
              <a:t>Outline</a:t>
            </a:r>
          </a:p>
        </p:txBody>
      </p:sp>
    </p:spTree>
    <p:extLst>
      <p:ext uri="{BB962C8B-B14F-4D97-AF65-F5344CB8AC3E}">
        <p14:creationId xmlns:p14="http://schemas.microsoft.com/office/powerpoint/2010/main" val="16800965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Picture 3" descr="Graphical user interface, application&#10;&#10;Description automatically generated">
            <a:extLst>
              <a:ext uri="{FF2B5EF4-FFF2-40B4-BE49-F238E27FC236}">
                <a16:creationId xmlns:a16="http://schemas.microsoft.com/office/drawing/2014/main" id="{A41E2C37-37F9-29CE-6853-2F91D8E06FCD}"/>
              </a:ext>
            </a:extLst>
          </p:cNvPr>
          <p:cNvPicPr>
            <a:picLocks noChangeAspect="1"/>
          </p:cNvPicPr>
          <p:nvPr/>
        </p:nvPicPr>
        <p:blipFill>
          <a:blip r:embed="rId2"/>
          <a:stretch>
            <a:fillRect/>
          </a:stretch>
        </p:blipFill>
        <p:spPr>
          <a:xfrm>
            <a:off x="914400" y="914400"/>
            <a:ext cx="9417091" cy="2706687"/>
          </a:xfrm>
          <a:prstGeom prst="rect">
            <a:avLst/>
          </a:prstGeom>
        </p:spPr>
      </p:pic>
    </p:spTree>
    <p:extLst>
      <p:ext uri="{BB962C8B-B14F-4D97-AF65-F5344CB8AC3E}">
        <p14:creationId xmlns:p14="http://schemas.microsoft.com/office/powerpoint/2010/main" val="21564273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6E83696-2CC6-84EA-3E5D-F6091888D379}"/>
              </a:ext>
            </a:extLst>
          </p:cNvPr>
          <p:cNvSpPr>
            <a:spLocks noGrp="1"/>
          </p:cNvSpPr>
          <p:nvPr>
            <p:ph idx="1"/>
          </p:nvPr>
        </p:nvSpPr>
        <p:spPr>
          <a:xfrm>
            <a:off x="457200" y="1447800"/>
            <a:ext cx="11277600" cy="5213350"/>
          </a:xfrm>
        </p:spPr>
        <p:txBody>
          <a:bodyPr/>
          <a:lstStyle/>
          <a:p>
            <a:r>
              <a:rPr lang="en-US" dirty="0"/>
              <a:t>Unfortunately, the Help in 3.1 takes you to a 2013 NREL report that is not very helpful as it has limited details.</a:t>
            </a:r>
          </a:p>
          <a:p>
            <a:r>
              <a:rPr lang="en-US" dirty="0"/>
              <a:t>Version 3.2 has a more complete Help but with some omissions and needs an update</a:t>
            </a:r>
          </a:p>
        </p:txBody>
      </p:sp>
      <p:sp>
        <p:nvSpPr>
          <p:cNvPr id="3" name="Title 2">
            <a:extLst>
              <a:ext uri="{FF2B5EF4-FFF2-40B4-BE49-F238E27FC236}">
                <a16:creationId xmlns:a16="http://schemas.microsoft.com/office/drawing/2014/main" id="{E42C1C86-8912-1C41-4A78-B4AAABC394B5}"/>
              </a:ext>
            </a:extLst>
          </p:cNvPr>
          <p:cNvSpPr>
            <a:spLocks noGrp="1"/>
          </p:cNvSpPr>
          <p:nvPr>
            <p:ph type="title"/>
          </p:nvPr>
        </p:nvSpPr>
        <p:spPr>
          <a:xfrm>
            <a:off x="457200" y="533400"/>
            <a:ext cx="10439400" cy="641350"/>
          </a:xfrm>
        </p:spPr>
        <p:txBody>
          <a:bodyPr/>
          <a:lstStyle/>
          <a:p>
            <a:r>
              <a:rPr lang="en-US" dirty="0"/>
              <a:t>? Help</a:t>
            </a:r>
          </a:p>
        </p:txBody>
      </p:sp>
    </p:spTree>
    <p:extLst>
      <p:ext uri="{BB962C8B-B14F-4D97-AF65-F5344CB8AC3E}">
        <p14:creationId xmlns:p14="http://schemas.microsoft.com/office/powerpoint/2010/main" val="29695993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867DC20-8579-8ED5-905E-0EB1A50D8884}"/>
              </a:ext>
            </a:extLst>
          </p:cNvPr>
          <p:cNvSpPr>
            <a:spLocks noGrp="1"/>
          </p:cNvSpPr>
          <p:nvPr>
            <p:ph idx="1"/>
          </p:nvPr>
        </p:nvSpPr>
        <p:spPr/>
        <p:txBody>
          <a:bodyPr/>
          <a:lstStyle/>
          <a:p>
            <a:r>
              <a:rPr lang="en-US" dirty="0"/>
              <a:t>Single element parabolic dish</a:t>
            </a:r>
          </a:p>
          <a:p>
            <a:pPr lvl="1"/>
            <a:r>
              <a:rPr lang="en-US" dirty="0"/>
              <a:t>Sun: Global coordinate system at origin and z-axis pointing up – not Earth oriented</a:t>
            </a:r>
          </a:p>
          <a:p>
            <a:pPr lvl="2"/>
            <a:r>
              <a:rPr lang="en-US" dirty="0"/>
              <a:t>4.65mrad pillbox</a:t>
            </a:r>
          </a:p>
          <a:p>
            <a:pPr lvl="1"/>
            <a:r>
              <a:rPr lang="en-US" dirty="0"/>
              <a:t>Optics: some set of reflective properties</a:t>
            </a:r>
          </a:p>
          <a:p>
            <a:pPr lvl="1"/>
            <a:r>
              <a:rPr lang="en-US" dirty="0"/>
              <a:t>Stage 1 with 1 element as the dish </a:t>
            </a:r>
          </a:p>
          <a:p>
            <a:pPr lvl="2"/>
            <a:r>
              <a:rPr lang="en-US" dirty="0"/>
              <a:t>Stage and element coordinate systems align with global</a:t>
            </a:r>
          </a:p>
          <a:p>
            <a:pPr lvl="2"/>
            <a:r>
              <a:rPr lang="en-US" dirty="0"/>
              <a:t>D=5 (meters), f/D=0.6 (f=3)</a:t>
            </a:r>
          </a:p>
          <a:p>
            <a:pPr lvl="1"/>
            <a:r>
              <a:rPr lang="en-US" dirty="0"/>
              <a:t>Stage 2 with 1 element as a target at focal point</a:t>
            </a:r>
          </a:p>
          <a:p>
            <a:pPr lvl="2"/>
            <a:r>
              <a:rPr lang="en-US" dirty="0"/>
              <a:t>Vary target position and size</a:t>
            </a:r>
          </a:p>
          <a:p>
            <a:pPr marL="0" indent="0">
              <a:buNone/>
            </a:pPr>
            <a:endParaRPr lang="en-US" dirty="0"/>
          </a:p>
          <a:p>
            <a:endParaRPr lang="en-US" dirty="0"/>
          </a:p>
        </p:txBody>
      </p:sp>
      <p:sp>
        <p:nvSpPr>
          <p:cNvPr id="3" name="Title 2">
            <a:extLst>
              <a:ext uri="{FF2B5EF4-FFF2-40B4-BE49-F238E27FC236}">
                <a16:creationId xmlns:a16="http://schemas.microsoft.com/office/drawing/2014/main" id="{009E66EA-1E5B-1E8D-2FC1-D4EBC492F2C4}"/>
              </a:ext>
            </a:extLst>
          </p:cNvPr>
          <p:cNvSpPr>
            <a:spLocks noGrp="1"/>
          </p:cNvSpPr>
          <p:nvPr>
            <p:ph type="title"/>
          </p:nvPr>
        </p:nvSpPr>
        <p:spPr/>
        <p:txBody>
          <a:bodyPr/>
          <a:lstStyle/>
          <a:p>
            <a:r>
              <a:rPr lang="en-US" dirty="0"/>
              <a:t>Example 1 - </a:t>
            </a:r>
            <a:r>
              <a:rPr lang="en-US" sz="2800" dirty="0"/>
              <a:t>Generate together assuming 3.1 up and running</a:t>
            </a:r>
            <a:endParaRPr lang="en-US" dirty="0"/>
          </a:p>
        </p:txBody>
      </p:sp>
    </p:spTree>
    <p:extLst>
      <p:ext uri="{BB962C8B-B14F-4D97-AF65-F5344CB8AC3E}">
        <p14:creationId xmlns:p14="http://schemas.microsoft.com/office/powerpoint/2010/main" val="5854996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3B7C8C0-1F8E-3F1E-AA9E-4825590C19F3}"/>
              </a:ext>
            </a:extLst>
          </p:cNvPr>
          <p:cNvSpPr>
            <a:spLocks noGrp="1"/>
          </p:cNvSpPr>
          <p:nvPr>
            <p:ph idx="1"/>
          </p:nvPr>
        </p:nvSpPr>
        <p:spPr/>
        <p:txBody>
          <a:bodyPr/>
          <a:lstStyle/>
          <a:p>
            <a:r>
              <a:rPr lang="en-US" dirty="0"/>
              <a:t>Single element heliostat</a:t>
            </a:r>
          </a:p>
          <a:p>
            <a:pPr lvl="1"/>
            <a:r>
              <a:rPr lang="en-US" dirty="0"/>
              <a:t>Sun: pick latitude, day, hour</a:t>
            </a:r>
          </a:p>
          <a:p>
            <a:pPr lvl="2"/>
            <a:r>
              <a:rPr lang="en-US" dirty="0"/>
              <a:t>Need to generate unit vector to sun using same equations as </a:t>
            </a:r>
            <a:r>
              <a:rPr lang="en-US" dirty="0" err="1"/>
              <a:t>SolTrace</a:t>
            </a:r>
            <a:endParaRPr lang="en-US" dirty="0"/>
          </a:p>
          <a:p>
            <a:pPr lvl="1"/>
            <a:r>
              <a:rPr lang="en-US" dirty="0"/>
              <a:t>Optics: some set of reasonable properties for a heliostat</a:t>
            </a:r>
          </a:p>
          <a:p>
            <a:pPr lvl="1"/>
            <a:r>
              <a:rPr lang="en-US" dirty="0"/>
              <a:t>Stage 1 aligned coordinate systems to global, Stage 2 oriented to target</a:t>
            </a:r>
          </a:p>
          <a:p>
            <a:pPr lvl="1"/>
            <a:r>
              <a:rPr lang="en-US" dirty="0"/>
              <a:t>Stage 1 with 6 elements as </a:t>
            </a:r>
            <a:r>
              <a:rPr lang="en-US" dirty="0" err="1"/>
              <a:t>eSolar</a:t>
            </a:r>
            <a:r>
              <a:rPr lang="en-US" dirty="0"/>
              <a:t> heliostat panel</a:t>
            </a:r>
          </a:p>
          <a:p>
            <a:pPr lvl="1"/>
            <a:r>
              <a:rPr lang="en-US" dirty="0"/>
              <a:t>Stage 2 with 2 large, virtual elements placed between heliostat and tower</a:t>
            </a:r>
          </a:p>
          <a:p>
            <a:pPr lvl="1"/>
            <a:r>
              <a:rPr lang="en-US" dirty="0"/>
              <a:t>Need to review vector math for heliostat pointing</a:t>
            </a:r>
          </a:p>
          <a:p>
            <a:pPr lvl="2"/>
            <a:r>
              <a:rPr lang="en-US" dirty="0"/>
              <a:t>Let’s use an existing spreadsheet developed for an </a:t>
            </a:r>
            <a:r>
              <a:rPr lang="en-US" dirty="0" err="1"/>
              <a:t>eSolar</a:t>
            </a:r>
            <a:r>
              <a:rPr lang="en-US" dirty="0"/>
              <a:t> field built by </a:t>
            </a:r>
            <a:r>
              <a:rPr lang="en-US" dirty="0" err="1"/>
              <a:t>SunDrop</a:t>
            </a:r>
            <a:r>
              <a:rPr lang="en-US" dirty="0"/>
              <a:t> Fuels.</a:t>
            </a:r>
          </a:p>
          <a:p>
            <a:pPr lvl="3"/>
            <a:r>
              <a:rPr lang="en-US" dirty="0"/>
              <a:t>NREL paid to have the field packed and shipped to a solar test facility near DIA (</a:t>
            </a:r>
            <a:r>
              <a:rPr lang="en-US" dirty="0" err="1"/>
              <a:t>SolarTAC</a:t>
            </a:r>
            <a:r>
              <a:rPr lang="en-US" dirty="0"/>
              <a:t>), originally established by Xcel Energy</a:t>
            </a:r>
          </a:p>
          <a:p>
            <a:pPr marL="457200" lvl="1" indent="0">
              <a:buNone/>
            </a:pPr>
            <a:endParaRPr lang="en-US" dirty="0"/>
          </a:p>
        </p:txBody>
      </p:sp>
      <p:sp>
        <p:nvSpPr>
          <p:cNvPr id="3" name="Title 2">
            <a:extLst>
              <a:ext uri="{FF2B5EF4-FFF2-40B4-BE49-F238E27FC236}">
                <a16:creationId xmlns:a16="http://schemas.microsoft.com/office/drawing/2014/main" id="{0BED9E65-2459-2563-954A-C59FFFD47958}"/>
              </a:ext>
            </a:extLst>
          </p:cNvPr>
          <p:cNvSpPr>
            <a:spLocks noGrp="1"/>
          </p:cNvSpPr>
          <p:nvPr>
            <p:ph type="title"/>
          </p:nvPr>
        </p:nvSpPr>
        <p:spPr/>
        <p:txBody>
          <a:bodyPr/>
          <a:lstStyle/>
          <a:p>
            <a:r>
              <a:rPr lang="en-US" dirty="0"/>
              <a:t>Example 2</a:t>
            </a:r>
          </a:p>
        </p:txBody>
      </p:sp>
    </p:spTree>
    <p:extLst>
      <p:ext uri="{BB962C8B-B14F-4D97-AF65-F5344CB8AC3E}">
        <p14:creationId xmlns:p14="http://schemas.microsoft.com/office/powerpoint/2010/main" val="37737762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a:extLst>
                  <a:ext uri="{FF2B5EF4-FFF2-40B4-BE49-F238E27FC236}">
                    <a16:creationId xmlns:a16="http://schemas.microsoft.com/office/drawing/2014/main" id="{B8AC0A89-AC35-9262-2718-9B57635813FC}"/>
                  </a:ext>
                </a:extLst>
              </p:cNvPr>
              <p:cNvSpPr>
                <a:spLocks noGrp="1"/>
              </p:cNvSpPr>
              <p:nvPr>
                <p:ph idx="1"/>
              </p:nvPr>
            </p:nvSpPr>
            <p:spPr/>
            <p:txBody>
              <a:bodyPr/>
              <a:lstStyle/>
              <a:p>
                <a:r>
                  <a:rPr lang="en-US" dirty="0"/>
                  <a:t>Euler angles</a:t>
                </a:r>
              </a:p>
              <a:p>
                <a:endParaRPr lang="en-US" dirty="0"/>
              </a:p>
              <a:p>
                <a:endParaRPr lang="en-US" dirty="0"/>
              </a:p>
              <a:p>
                <a:endParaRPr lang="en-US" dirty="0"/>
              </a:p>
              <a:p>
                <a:r>
                  <a:rPr lang="en-US" dirty="0"/>
                  <a:t>Rotation matrix</a:t>
                </a:r>
              </a:p>
              <a:p>
                <a:pPr marL="0" indent="0">
                  <a:buNone/>
                </a:pPr>
                <a:endParaRPr lang="en-US" dirty="0"/>
              </a:p>
              <a:p>
                <a:pPr marL="0" indent="0">
                  <a:buNone/>
                </a:pPr>
                <a14:m>
                  <m:oMathPara xmlns:m="http://schemas.openxmlformats.org/officeDocument/2006/math">
                    <m:oMathParaPr>
                      <m:jc m:val="centerGroup"/>
                    </m:oMathParaPr>
                    <m:oMath xmlns:m="http://schemas.openxmlformats.org/officeDocument/2006/math">
                      <m:r>
                        <a:rPr lang="en-US" sz="1800" i="1" smtClean="0">
                          <a:effectLst/>
                          <a:latin typeface="Cambria Math" panose="02040503050406030204" pitchFamily="18" charset="0"/>
                          <a:ea typeface="Calibri" panose="020F0502020204030204" pitchFamily="34" charset="0"/>
                          <a:cs typeface="Times New Roman" panose="02020603050405020304" pitchFamily="18" charset="0"/>
                        </a:rPr>
                        <m:t>𝑅</m:t>
                      </m:r>
                      <m:r>
                        <a:rPr lang="en-US" sz="1800" i="1" smtClean="0">
                          <a:effectLst/>
                          <a:latin typeface="Cambria Math" panose="02040503050406030204" pitchFamily="18" charset="0"/>
                          <a:ea typeface="Calibri" panose="020F0502020204030204" pitchFamily="34" charset="0"/>
                          <a:cs typeface="Times New Roman" panose="02020603050405020304" pitchFamily="18" charset="0"/>
                        </a:rPr>
                        <m:t>=</m:t>
                      </m:r>
                      <m:d>
                        <m:dPr>
                          <m:begChr m:val="["/>
                          <m:endChr m:val="]"/>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dPr>
                        <m:e>
                          <m:m>
                            <m:mPr>
                              <m:mcs>
                                <m:mc>
                                  <m:mcPr>
                                    <m:count m:val="3"/>
                                    <m:mcJc m:val="center"/>
                                  </m:mcPr>
                                </m:mc>
                              </m:mcs>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mPr>
                            <m:mr>
                              <m:e>
                                <m:r>
                                  <a:rPr lang="en-US" sz="1800" i="1">
                                    <a:effectLst/>
                                    <a:latin typeface="Cambria Math" panose="02040503050406030204" pitchFamily="18" charset="0"/>
                                    <a:ea typeface="Calibri" panose="020F0502020204030204" pitchFamily="34" charset="0"/>
                                    <a:cs typeface="Times New Roman" panose="02020603050405020304" pitchFamily="18" charset="0"/>
                                  </a:rPr>
                                  <m:t>𝑐𝑜𝑠</m:t>
                                </m:r>
                                <m:r>
                                  <a:rPr lang="en-US" sz="1800" i="1">
                                    <a:effectLst/>
                                    <a:latin typeface="Cambria Math" panose="02040503050406030204" pitchFamily="18" charset="0"/>
                                    <a:ea typeface="Calibri" panose="020F0502020204030204" pitchFamily="34" charset="0"/>
                                    <a:cs typeface="Times New Roman" panose="02020603050405020304" pitchFamily="18" charset="0"/>
                                  </a:rPr>
                                  <m:t>𝛼</m:t>
                                </m:r>
                                <m:r>
                                  <a:rPr lang="en-US" sz="1800" i="1">
                                    <a:effectLst/>
                                    <a:latin typeface="Cambria Math" panose="02040503050406030204" pitchFamily="18" charset="0"/>
                                    <a:ea typeface="Calibri" panose="020F0502020204030204" pitchFamily="34" charset="0"/>
                                    <a:cs typeface="Times New Roman" panose="02020603050405020304" pitchFamily="18" charset="0"/>
                                  </a:rPr>
                                  <m:t>𝑐𝑜𝑠</m:t>
                                </m:r>
                                <m:r>
                                  <a:rPr lang="en-US" sz="1800" i="1">
                                    <a:effectLst/>
                                    <a:latin typeface="Cambria Math" panose="02040503050406030204" pitchFamily="18" charset="0"/>
                                    <a:ea typeface="Calibri" panose="020F0502020204030204" pitchFamily="34" charset="0"/>
                                    <a:cs typeface="Times New Roman" panose="02020603050405020304" pitchFamily="18" charset="0"/>
                                  </a:rPr>
                                  <m:t>𝛾</m:t>
                                </m:r>
                                <m:r>
                                  <a:rPr lang="en-US" sz="1800" i="1">
                                    <a:effectLst/>
                                    <a:latin typeface="Cambria Math" panose="02040503050406030204" pitchFamily="18" charset="0"/>
                                    <a:ea typeface="Calibri" panose="020F0502020204030204" pitchFamily="34" charset="0"/>
                                    <a:cs typeface="Times New Roman" panose="02020603050405020304" pitchFamily="18" charset="0"/>
                                  </a:rPr>
                                  <m:t>+</m:t>
                                </m:r>
                                <m:r>
                                  <a:rPr lang="en-US" sz="1800" i="1">
                                    <a:effectLst/>
                                    <a:latin typeface="Cambria Math" panose="02040503050406030204" pitchFamily="18" charset="0"/>
                                    <a:ea typeface="Calibri" panose="020F0502020204030204" pitchFamily="34" charset="0"/>
                                    <a:cs typeface="Times New Roman" panose="02020603050405020304" pitchFamily="18" charset="0"/>
                                  </a:rPr>
                                  <m:t>𝑠𝑖𝑛</m:t>
                                </m:r>
                                <m:r>
                                  <a:rPr lang="en-US" sz="1800" i="1">
                                    <a:effectLst/>
                                    <a:latin typeface="Cambria Math" panose="02040503050406030204" pitchFamily="18" charset="0"/>
                                    <a:ea typeface="Calibri" panose="020F0502020204030204" pitchFamily="34" charset="0"/>
                                    <a:cs typeface="Times New Roman" panose="02020603050405020304" pitchFamily="18" charset="0"/>
                                  </a:rPr>
                                  <m:t>∝</m:t>
                                </m:r>
                                <m:r>
                                  <a:rPr lang="en-US" sz="1800" i="1">
                                    <a:effectLst/>
                                    <a:latin typeface="Cambria Math" panose="02040503050406030204" pitchFamily="18" charset="0"/>
                                    <a:ea typeface="Calibri" panose="020F0502020204030204" pitchFamily="34" charset="0"/>
                                    <a:cs typeface="Times New Roman" panose="02020603050405020304" pitchFamily="18" charset="0"/>
                                  </a:rPr>
                                  <m:t>𝑠𝑖𝑛</m:t>
                                </m:r>
                                <m:r>
                                  <a:rPr lang="en-US" sz="1800" i="1">
                                    <a:effectLst/>
                                    <a:latin typeface="Cambria Math" panose="02040503050406030204" pitchFamily="18" charset="0"/>
                                    <a:ea typeface="Calibri" panose="020F0502020204030204" pitchFamily="34" charset="0"/>
                                    <a:cs typeface="Times New Roman" panose="02020603050405020304" pitchFamily="18" charset="0"/>
                                  </a:rPr>
                                  <m:t>𝛽</m:t>
                                </m:r>
                                <m:r>
                                  <a:rPr lang="en-US" sz="1800" i="1">
                                    <a:effectLst/>
                                    <a:latin typeface="Cambria Math" panose="02040503050406030204" pitchFamily="18" charset="0"/>
                                    <a:ea typeface="Calibri" panose="020F0502020204030204" pitchFamily="34" charset="0"/>
                                    <a:cs typeface="Times New Roman" panose="02020603050405020304" pitchFamily="18" charset="0"/>
                                  </a:rPr>
                                  <m:t>𝑠𝑖𝑛</m:t>
                                </m:r>
                                <m:r>
                                  <a:rPr lang="en-US" sz="1800" i="1">
                                    <a:effectLst/>
                                    <a:latin typeface="Cambria Math" panose="02040503050406030204" pitchFamily="18" charset="0"/>
                                    <a:ea typeface="Calibri" panose="020F0502020204030204" pitchFamily="34" charset="0"/>
                                    <a:cs typeface="Times New Roman" panose="02020603050405020304" pitchFamily="18" charset="0"/>
                                  </a:rPr>
                                  <m:t>𝛾</m:t>
                                </m:r>
                              </m:e>
                              <m:e>
                                <m:r>
                                  <a:rPr lang="en-US" sz="1800" i="1">
                                    <a:effectLst/>
                                    <a:latin typeface="Cambria Math" panose="02040503050406030204" pitchFamily="18" charset="0"/>
                                    <a:ea typeface="Calibri" panose="020F0502020204030204" pitchFamily="34" charset="0"/>
                                    <a:cs typeface="Times New Roman" panose="02020603050405020304" pitchFamily="18" charset="0"/>
                                  </a:rPr>
                                  <m:t>−</m:t>
                                </m:r>
                                <m:r>
                                  <a:rPr lang="en-US" sz="1800" i="1">
                                    <a:effectLst/>
                                    <a:latin typeface="Cambria Math" panose="02040503050406030204" pitchFamily="18" charset="0"/>
                                    <a:ea typeface="Calibri" panose="020F0502020204030204" pitchFamily="34" charset="0"/>
                                    <a:cs typeface="Times New Roman" panose="02020603050405020304" pitchFamily="18" charset="0"/>
                                  </a:rPr>
                                  <m:t>𝑐𝑜𝑠</m:t>
                                </m:r>
                                <m:r>
                                  <a:rPr lang="en-US" sz="1800" i="1">
                                    <a:effectLst/>
                                    <a:latin typeface="Cambria Math" panose="02040503050406030204" pitchFamily="18" charset="0"/>
                                    <a:ea typeface="Calibri" panose="020F0502020204030204" pitchFamily="34" charset="0"/>
                                    <a:cs typeface="Times New Roman" panose="02020603050405020304" pitchFamily="18" charset="0"/>
                                  </a:rPr>
                                  <m:t>𝛽</m:t>
                                </m:r>
                                <m:r>
                                  <a:rPr lang="en-US" sz="1800" i="1">
                                    <a:effectLst/>
                                    <a:latin typeface="Cambria Math" panose="02040503050406030204" pitchFamily="18" charset="0"/>
                                    <a:ea typeface="Calibri" panose="020F0502020204030204" pitchFamily="34" charset="0"/>
                                    <a:cs typeface="Times New Roman" panose="02020603050405020304" pitchFamily="18" charset="0"/>
                                  </a:rPr>
                                  <m:t>𝑠𝑖𝑛</m:t>
                                </m:r>
                                <m:r>
                                  <a:rPr lang="en-US" sz="1800" i="1">
                                    <a:effectLst/>
                                    <a:latin typeface="Cambria Math" panose="02040503050406030204" pitchFamily="18" charset="0"/>
                                    <a:ea typeface="Calibri" panose="020F0502020204030204" pitchFamily="34" charset="0"/>
                                    <a:cs typeface="Times New Roman" panose="02020603050405020304" pitchFamily="18" charset="0"/>
                                  </a:rPr>
                                  <m:t>𝛾</m:t>
                                </m:r>
                              </m:e>
                              <m:e>
                                <m:r>
                                  <a:rPr lang="en-US" sz="1800" i="1">
                                    <a:effectLst/>
                                    <a:latin typeface="Cambria Math" panose="02040503050406030204" pitchFamily="18" charset="0"/>
                                    <a:ea typeface="Calibri" panose="020F0502020204030204" pitchFamily="34" charset="0"/>
                                    <a:cs typeface="Times New Roman" panose="02020603050405020304" pitchFamily="18" charset="0"/>
                                  </a:rPr>
                                  <m:t>−</m:t>
                                </m:r>
                                <m:r>
                                  <a:rPr lang="en-US" sz="1800" i="1">
                                    <a:effectLst/>
                                    <a:latin typeface="Cambria Math" panose="02040503050406030204" pitchFamily="18" charset="0"/>
                                    <a:ea typeface="Calibri" panose="020F0502020204030204" pitchFamily="34" charset="0"/>
                                    <a:cs typeface="Times New Roman" panose="02020603050405020304" pitchFamily="18" charset="0"/>
                                  </a:rPr>
                                  <m:t>𝑠𝑖𝑛</m:t>
                                </m:r>
                                <m:r>
                                  <a:rPr lang="en-US" sz="1800" i="1">
                                    <a:effectLst/>
                                    <a:latin typeface="Cambria Math" panose="02040503050406030204" pitchFamily="18" charset="0"/>
                                    <a:ea typeface="Calibri" panose="020F0502020204030204" pitchFamily="34" charset="0"/>
                                    <a:cs typeface="Times New Roman" panose="02020603050405020304" pitchFamily="18" charset="0"/>
                                  </a:rPr>
                                  <m:t>𝛼</m:t>
                                </m:r>
                                <m:r>
                                  <a:rPr lang="en-US" sz="1800" i="1">
                                    <a:effectLst/>
                                    <a:latin typeface="Cambria Math" panose="02040503050406030204" pitchFamily="18" charset="0"/>
                                    <a:ea typeface="Calibri" panose="020F0502020204030204" pitchFamily="34" charset="0"/>
                                    <a:cs typeface="Times New Roman" panose="02020603050405020304" pitchFamily="18" charset="0"/>
                                  </a:rPr>
                                  <m:t>𝑐𝑜𝑠</m:t>
                                </m:r>
                                <m:r>
                                  <a:rPr lang="en-US" sz="1800" i="1">
                                    <a:effectLst/>
                                    <a:latin typeface="Cambria Math" panose="02040503050406030204" pitchFamily="18" charset="0"/>
                                    <a:ea typeface="Calibri" panose="020F0502020204030204" pitchFamily="34" charset="0"/>
                                    <a:cs typeface="Times New Roman" panose="02020603050405020304" pitchFamily="18" charset="0"/>
                                  </a:rPr>
                                  <m:t>𝛾</m:t>
                                </m:r>
                                <m:r>
                                  <a:rPr lang="en-US" sz="1800" i="1">
                                    <a:effectLst/>
                                    <a:latin typeface="Cambria Math" panose="02040503050406030204" pitchFamily="18" charset="0"/>
                                    <a:ea typeface="Calibri" panose="020F0502020204030204" pitchFamily="34" charset="0"/>
                                    <a:cs typeface="Times New Roman" panose="02020603050405020304" pitchFamily="18" charset="0"/>
                                  </a:rPr>
                                  <m:t>+</m:t>
                                </m:r>
                                <m:r>
                                  <a:rPr lang="en-US" sz="1800" i="1">
                                    <a:effectLst/>
                                    <a:latin typeface="Cambria Math" panose="02040503050406030204" pitchFamily="18" charset="0"/>
                                    <a:ea typeface="Calibri" panose="020F0502020204030204" pitchFamily="34" charset="0"/>
                                    <a:cs typeface="Times New Roman" panose="02020603050405020304" pitchFamily="18" charset="0"/>
                                  </a:rPr>
                                  <m:t>𝑐𝑜𝑠</m:t>
                                </m:r>
                                <m:r>
                                  <a:rPr lang="en-US" sz="1800" i="1">
                                    <a:effectLst/>
                                    <a:latin typeface="Cambria Math" panose="02040503050406030204" pitchFamily="18" charset="0"/>
                                    <a:ea typeface="Calibri" panose="020F0502020204030204" pitchFamily="34" charset="0"/>
                                    <a:cs typeface="Times New Roman" panose="02020603050405020304" pitchFamily="18" charset="0"/>
                                  </a:rPr>
                                  <m:t>𝛼</m:t>
                                </m:r>
                                <m:r>
                                  <a:rPr lang="en-US" sz="1800" i="1">
                                    <a:effectLst/>
                                    <a:latin typeface="Cambria Math" panose="02040503050406030204" pitchFamily="18" charset="0"/>
                                    <a:ea typeface="Calibri" panose="020F0502020204030204" pitchFamily="34" charset="0"/>
                                    <a:cs typeface="Times New Roman" panose="02020603050405020304" pitchFamily="18" charset="0"/>
                                  </a:rPr>
                                  <m:t>𝑠𝑖𝑛</m:t>
                                </m:r>
                                <m:r>
                                  <a:rPr lang="en-US" sz="1800" i="1">
                                    <a:effectLst/>
                                    <a:latin typeface="Cambria Math" panose="02040503050406030204" pitchFamily="18" charset="0"/>
                                    <a:ea typeface="Calibri" panose="020F0502020204030204" pitchFamily="34" charset="0"/>
                                    <a:cs typeface="Times New Roman" panose="02020603050405020304" pitchFamily="18" charset="0"/>
                                  </a:rPr>
                                  <m:t>𝛽</m:t>
                                </m:r>
                                <m:r>
                                  <a:rPr lang="en-US" sz="1800" i="1">
                                    <a:effectLst/>
                                    <a:latin typeface="Cambria Math" panose="02040503050406030204" pitchFamily="18" charset="0"/>
                                    <a:ea typeface="Calibri" panose="020F0502020204030204" pitchFamily="34" charset="0"/>
                                    <a:cs typeface="Times New Roman" panose="02020603050405020304" pitchFamily="18" charset="0"/>
                                  </a:rPr>
                                  <m:t>𝑠𝑖𝑛</m:t>
                                </m:r>
                                <m:r>
                                  <a:rPr lang="en-US" sz="1800" i="1">
                                    <a:effectLst/>
                                    <a:latin typeface="Cambria Math" panose="02040503050406030204" pitchFamily="18" charset="0"/>
                                    <a:ea typeface="Calibri" panose="020F0502020204030204" pitchFamily="34" charset="0"/>
                                    <a:cs typeface="Times New Roman" panose="02020603050405020304" pitchFamily="18" charset="0"/>
                                  </a:rPr>
                                  <m:t>𝛾</m:t>
                                </m:r>
                              </m:e>
                            </m:mr>
                            <m:mr>
                              <m:e>
                                <m:r>
                                  <a:rPr lang="en-US" sz="1800" i="1">
                                    <a:effectLst/>
                                    <a:latin typeface="Cambria Math" panose="02040503050406030204" pitchFamily="18" charset="0"/>
                                    <a:ea typeface="Calibri" panose="020F0502020204030204" pitchFamily="34" charset="0"/>
                                    <a:cs typeface="Times New Roman" panose="02020603050405020304" pitchFamily="18" charset="0"/>
                                  </a:rPr>
                                  <m:t>𝑐𝑜𝑠</m:t>
                                </m:r>
                                <m:r>
                                  <a:rPr lang="en-US" sz="1800" i="1">
                                    <a:effectLst/>
                                    <a:latin typeface="Cambria Math" panose="02040503050406030204" pitchFamily="18" charset="0"/>
                                    <a:ea typeface="Calibri" panose="020F0502020204030204" pitchFamily="34" charset="0"/>
                                    <a:cs typeface="Times New Roman" panose="02020603050405020304" pitchFamily="18" charset="0"/>
                                  </a:rPr>
                                  <m:t>𝛼</m:t>
                                </m:r>
                                <m:r>
                                  <a:rPr lang="en-US" sz="1800" i="1">
                                    <a:effectLst/>
                                    <a:latin typeface="Cambria Math" panose="02040503050406030204" pitchFamily="18" charset="0"/>
                                    <a:ea typeface="Calibri" panose="020F0502020204030204" pitchFamily="34" charset="0"/>
                                    <a:cs typeface="Times New Roman" panose="02020603050405020304" pitchFamily="18" charset="0"/>
                                  </a:rPr>
                                  <m:t>𝑠𝑖𝑛</m:t>
                                </m:r>
                                <m:r>
                                  <a:rPr lang="en-US" sz="1800" i="1">
                                    <a:effectLst/>
                                    <a:latin typeface="Cambria Math" panose="02040503050406030204" pitchFamily="18" charset="0"/>
                                    <a:ea typeface="Calibri" panose="020F0502020204030204" pitchFamily="34" charset="0"/>
                                    <a:cs typeface="Times New Roman" panose="02020603050405020304" pitchFamily="18" charset="0"/>
                                  </a:rPr>
                                  <m:t>𝛾</m:t>
                                </m:r>
                                <m:r>
                                  <a:rPr lang="en-US" sz="1800" i="1">
                                    <a:effectLst/>
                                    <a:latin typeface="Cambria Math" panose="02040503050406030204" pitchFamily="18" charset="0"/>
                                    <a:ea typeface="Calibri" panose="020F0502020204030204" pitchFamily="34" charset="0"/>
                                    <a:cs typeface="Times New Roman" panose="02020603050405020304" pitchFamily="18" charset="0"/>
                                  </a:rPr>
                                  <m:t>−</m:t>
                                </m:r>
                                <m:r>
                                  <a:rPr lang="en-US" sz="1800" i="1">
                                    <a:effectLst/>
                                    <a:latin typeface="Cambria Math" panose="02040503050406030204" pitchFamily="18" charset="0"/>
                                    <a:ea typeface="Calibri" panose="020F0502020204030204" pitchFamily="34" charset="0"/>
                                    <a:cs typeface="Times New Roman" panose="02020603050405020304" pitchFamily="18" charset="0"/>
                                  </a:rPr>
                                  <m:t>𝑠𝑖𝑛</m:t>
                                </m:r>
                                <m:r>
                                  <a:rPr lang="en-US" sz="1800" i="1">
                                    <a:effectLst/>
                                    <a:latin typeface="Cambria Math" panose="02040503050406030204" pitchFamily="18" charset="0"/>
                                    <a:ea typeface="Calibri" panose="020F0502020204030204" pitchFamily="34" charset="0"/>
                                    <a:cs typeface="Times New Roman" panose="02020603050405020304" pitchFamily="18" charset="0"/>
                                  </a:rPr>
                                  <m:t>𝛼</m:t>
                                </m:r>
                                <m:r>
                                  <a:rPr lang="en-US" sz="1800" i="1">
                                    <a:effectLst/>
                                    <a:latin typeface="Cambria Math" panose="02040503050406030204" pitchFamily="18" charset="0"/>
                                    <a:ea typeface="Calibri" panose="020F0502020204030204" pitchFamily="34" charset="0"/>
                                    <a:cs typeface="Times New Roman" panose="02020603050405020304" pitchFamily="18" charset="0"/>
                                  </a:rPr>
                                  <m:t>𝑠𝑖𝑛</m:t>
                                </m:r>
                                <m:r>
                                  <a:rPr lang="en-US" sz="1800" i="1">
                                    <a:effectLst/>
                                    <a:latin typeface="Cambria Math" panose="02040503050406030204" pitchFamily="18" charset="0"/>
                                    <a:ea typeface="Calibri" panose="020F0502020204030204" pitchFamily="34" charset="0"/>
                                    <a:cs typeface="Times New Roman" panose="02020603050405020304" pitchFamily="18" charset="0"/>
                                  </a:rPr>
                                  <m:t>𝛽</m:t>
                                </m:r>
                                <m:r>
                                  <a:rPr lang="en-US" sz="1800" i="1">
                                    <a:effectLst/>
                                    <a:latin typeface="Cambria Math" panose="02040503050406030204" pitchFamily="18" charset="0"/>
                                    <a:ea typeface="Calibri" panose="020F0502020204030204" pitchFamily="34" charset="0"/>
                                    <a:cs typeface="Times New Roman" panose="02020603050405020304" pitchFamily="18" charset="0"/>
                                  </a:rPr>
                                  <m:t>𝑐𝑜𝑠</m:t>
                                </m:r>
                                <m:r>
                                  <a:rPr lang="en-US" sz="1800" i="1">
                                    <a:effectLst/>
                                    <a:latin typeface="Cambria Math" panose="02040503050406030204" pitchFamily="18" charset="0"/>
                                    <a:ea typeface="Calibri" panose="020F0502020204030204" pitchFamily="34" charset="0"/>
                                    <a:cs typeface="Times New Roman" panose="02020603050405020304" pitchFamily="18" charset="0"/>
                                  </a:rPr>
                                  <m:t>𝛾</m:t>
                                </m:r>
                              </m:e>
                              <m:e>
                                <m:r>
                                  <a:rPr lang="en-US" sz="1800" i="1">
                                    <a:effectLst/>
                                    <a:latin typeface="Cambria Math" panose="02040503050406030204" pitchFamily="18" charset="0"/>
                                    <a:ea typeface="Calibri" panose="020F0502020204030204" pitchFamily="34" charset="0"/>
                                    <a:cs typeface="Times New Roman" panose="02020603050405020304" pitchFamily="18" charset="0"/>
                                  </a:rPr>
                                  <m:t>𝑐𝑜𝑠</m:t>
                                </m:r>
                                <m:r>
                                  <a:rPr lang="en-US" sz="1800" i="1">
                                    <a:effectLst/>
                                    <a:latin typeface="Cambria Math" panose="02040503050406030204" pitchFamily="18" charset="0"/>
                                    <a:ea typeface="Calibri" panose="020F0502020204030204" pitchFamily="34" charset="0"/>
                                    <a:cs typeface="Times New Roman" panose="02020603050405020304" pitchFamily="18" charset="0"/>
                                  </a:rPr>
                                  <m:t>𝛽</m:t>
                                </m:r>
                                <m:r>
                                  <a:rPr lang="en-US" sz="1800" i="1">
                                    <a:effectLst/>
                                    <a:latin typeface="Cambria Math" panose="02040503050406030204" pitchFamily="18" charset="0"/>
                                    <a:ea typeface="Calibri" panose="020F0502020204030204" pitchFamily="34" charset="0"/>
                                    <a:cs typeface="Times New Roman" panose="02020603050405020304" pitchFamily="18" charset="0"/>
                                  </a:rPr>
                                  <m:t>𝑐𝑜𝑠</m:t>
                                </m:r>
                                <m:r>
                                  <a:rPr lang="en-US" sz="1800" i="1">
                                    <a:effectLst/>
                                    <a:latin typeface="Cambria Math" panose="02040503050406030204" pitchFamily="18" charset="0"/>
                                    <a:ea typeface="Calibri" panose="020F0502020204030204" pitchFamily="34" charset="0"/>
                                    <a:cs typeface="Times New Roman" panose="02020603050405020304" pitchFamily="18" charset="0"/>
                                  </a:rPr>
                                  <m:t>𝛾</m:t>
                                </m:r>
                              </m:e>
                              <m:e>
                                <m:r>
                                  <a:rPr lang="en-US" sz="1800" i="1">
                                    <a:effectLst/>
                                    <a:latin typeface="Cambria Math" panose="02040503050406030204" pitchFamily="18" charset="0"/>
                                    <a:ea typeface="Calibri" panose="020F0502020204030204" pitchFamily="34" charset="0"/>
                                    <a:cs typeface="Times New Roman" panose="02020603050405020304" pitchFamily="18" charset="0"/>
                                  </a:rPr>
                                  <m:t>−</m:t>
                                </m:r>
                                <m:r>
                                  <a:rPr lang="en-US" sz="1800" i="1">
                                    <a:effectLst/>
                                    <a:latin typeface="Cambria Math" panose="02040503050406030204" pitchFamily="18" charset="0"/>
                                    <a:ea typeface="Calibri" panose="020F0502020204030204" pitchFamily="34" charset="0"/>
                                    <a:cs typeface="Times New Roman" panose="02020603050405020304" pitchFamily="18" charset="0"/>
                                  </a:rPr>
                                  <m:t>𝑠𝑖𝑛</m:t>
                                </m:r>
                                <m:r>
                                  <a:rPr lang="en-US" sz="1800" i="1">
                                    <a:effectLst/>
                                    <a:latin typeface="Cambria Math" panose="02040503050406030204" pitchFamily="18" charset="0"/>
                                    <a:ea typeface="Calibri" panose="020F0502020204030204" pitchFamily="34" charset="0"/>
                                    <a:cs typeface="Times New Roman" panose="02020603050405020304" pitchFamily="18" charset="0"/>
                                  </a:rPr>
                                  <m:t>𝛼</m:t>
                                </m:r>
                                <m:r>
                                  <a:rPr lang="en-US" sz="1800" i="1">
                                    <a:effectLst/>
                                    <a:latin typeface="Cambria Math" panose="02040503050406030204" pitchFamily="18" charset="0"/>
                                    <a:ea typeface="Calibri" panose="020F0502020204030204" pitchFamily="34" charset="0"/>
                                    <a:cs typeface="Times New Roman" panose="02020603050405020304" pitchFamily="18" charset="0"/>
                                  </a:rPr>
                                  <m:t>𝑠𝑖𝑛</m:t>
                                </m:r>
                                <m:r>
                                  <a:rPr lang="en-US" sz="1800" i="1">
                                    <a:effectLst/>
                                    <a:latin typeface="Cambria Math" panose="02040503050406030204" pitchFamily="18" charset="0"/>
                                    <a:ea typeface="Calibri" panose="020F0502020204030204" pitchFamily="34" charset="0"/>
                                    <a:cs typeface="Times New Roman" panose="02020603050405020304" pitchFamily="18" charset="0"/>
                                  </a:rPr>
                                  <m:t>𝛾</m:t>
                                </m:r>
                                <m:r>
                                  <a:rPr lang="en-US" sz="1800" i="1">
                                    <a:effectLst/>
                                    <a:latin typeface="Cambria Math" panose="02040503050406030204" pitchFamily="18" charset="0"/>
                                    <a:ea typeface="Calibri" panose="020F0502020204030204" pitchFamily="34" charset="0"/>
                                    <a:cs typeface="Times New Roman" panose="02020603050405020304" pitchFamily="18" charset="0"/>
                                  </a:rPr>
                                  <m:t>−</m:t>
                                </m:r>
                                <m:r>
                                  <a:rPr lang="en-US" sz="1800" i="1">
                                    <a:effectLst/>
                                    <a:latin typeface="Cambria Math" panose="02040503050406030204" pitchFamily="18" charset="0"/>
                                    <a:ea typeface="Calibri" panose="020F0502020204030204" pitchFamily="34" charset="0"/>
                                    <a:cs typeface="Times New Roman" panose="02020603050405020304" pitchFamily="18" charset="0"/>
                                  </a:rPr>
                                  <m:t>𝑐𝑜𝑠</m:t>
                                </m:r>
                                <m:r>
                                  <a:rPr lang="en-US" sz="1800" i="1">
                                    <a:effectLst/>
                                    <a:latin typeface="Cambria Math" panose="02040503050406030204" pitchFamily="18" charset="0"/>
                                    <a:ea typeface="Calibri" panose="020F0502020204030204" pitchFamily="34" charset="0"/>
                                    <a:cs typeface="Times New Roman" panose="02020603050405020304" pitchFamily="18" charset="0"/>
                                  </a:rPr>
                                  <m:t>𝛼</m:t>
                                </m:r>
                                <m:r>
                                  <a:rPr lang="en-US" sz="1800" i="1">
                                    <a:effectLst/>
                                    <a:latin typeface="Cambria Math" panose="02040503050406030204" pitchFamily="18" charset="0"/>
                                    <a:ea typeface="Calibri" panose="020F0502020204030204" pitchFamily="34" charset="0"/>
                                    <a:cs typeface="Times New Roman" panose="02020603050405020304" pitchFamily="18" charset="0"/>
                                  </a:rPr>
                                  <m:t>𝑠𝑖𝑛</m:t>
                                </m:r>
                                <m:r>
                                  <a:rPr lang="en-US" sz="1800" i="1">
                                    <a:effectLst/>
                                    <a:latin typeface="Cambria Math" panose="02040503050406030204" pitchFamily="18" charset="0"/>
                                    <a:ea typeface="Calibri" panose="020F0502020204030204" pitchFamily="34" charset="0"/>
                                    <a:cs typeface="Times New Roman" panose="02020603050405020304" pitchFamily="18" charset="0"/>
                                  </a:rPr>
                                  <m:t>𝛽</m:t>
                                </m:r>
                                <m:r>
                                  <a:rPr lang="en-US" sz="1800" i="1">
                                    <a:effectLst/>
                                    <a:latin typeface="Cambria Math" panose="02040503050406030204" pitchFamily="18" charset="0"/>
                                    <a:ea typeface="Calibri" panose="020F0502020204030204" pitchFamily="34" charset="0"/>
                                    <a:cs typeface="Times New Roman" panose="02020603050405020304" pitchFamily="18" charset="0"/>
                                  </a:rPr>
                                  <m:t>𝑐𝑜𝑠</m:t>
                                </m:r>
                                <m:r>
                                  <a:rPr lang="en-US" sz="1800" i="1">
                                    <a:effectLst/>
                                    <a:latin typeface="Cambria Math" panose="02040503050406030204" pitchFamily="18" charset="0"/>
                                    <a:ea typeface="Calibri" panose="020F0502020204030204" pitchFamily="34" charset="0"/>
                                    <a:cs typeface="Times New Roman" panose="02020603050405020304" pitchFamily="18" charset="0"/>
                                  </a:rPr>
                                  <m:t>𝛾</m:t>
                                </m:r>
                              </m:e>
                            </m:mr>
                            <m:mr>
                              <m:e>
                                <m:r>
                                  <a:rPr lang="en-US" sz="1800" i="1">
                                    <a:effectLst/>
                                    <a:latin typeface="Cambria Math" panose="02040503050406030204" pitchFamily="18" charset="0"/>
                                    <a:ea typeface="Calibri" panose="020F0502020204030204" pitchFamily="34" charset="0"/>
                                    <a:cs typeface="Times New Roman" panose="02020603050405020304" pitchFamily="18" charset="0"/>
                                  </a:rPr>
                                  <m:t>𝑠𝑖𝑛</m:t>
                                </m:r>
                                <m:r>
                                  <a:rPr lang="en-US" sz="1800" i="1">
                                    <a:effectLst/>
                                    <a:latin typeface="Cambria Math" panose="02040503050406030204" pitchFamily="18" charset="0"/>
                                    <a:ea typeface="Calibri" panose="020F0502020204030204" pitchFamily="34" charset="0"/>
                                    <a:cs typeface="Times New Roman" panose="02020603050405020304" pitchFamily="18" charset="0"/>
                                  </a:rPr>
                                  <m:t>𝛼</m:t>
                                </m:r>
                                <m:r>
                                  <a:rPr lang="en-US" sz="1800" i="1">
                                    <a:effectLst/>
                                    <a:latin typeface="Cambria Math" panose="02040503050406030204" pitchFamily="18" charset="0"/>
                                    <a:ea typeface="Calibri" panose="020F0502020204030204" pitchFamily="34" charset="0"/>
                                    <a:cs typeface="Times New Roman" panose="02020603050405020304" pitchFamily="18" charset="0"/>
                                  </a:rPr>
                                  <m:t>𝑐𝑜𝑠</m:t>
                                </m:r>
                                <m:r>
                                  <a:rPr lang="en-US" sz="1800" i="1">
                                    <a:effectLst/>
                                    <a:latin typeface="Cambria Math" panose="02040503050406030204" pitchFamily="18" charset="0"/>
                                    <a:ea typeface="Calibri" panose="020F0502020204030204" pitchFamily="34" charset="0"/>
                                    <a:cs typeface="Times New Roman" panose="02020603050405020304" pitchFamily="18" charset="0"/>
                                  </a:rPr>
                                  <m:t>𝛽</m:t>
                                </m:r>
                              </m:e>
                              <m:e>
                                <m:r>
                                  <a:rPr lang="en-US" sz="1800" i="1">
                                    <a:effectLst/>
                                    <a:latin typeface="Cambria Math" panose="02040503050406030204" pitchFamily="18" charset="0"/>
                                    <a:ea typeface="Calibri" panose="020F0502020204030204" pitchFamily="34" charset="0"/>
                                    <a:cs typeface="Times New Roman" panose="02020603050405020304" pitchFamily="18" charset="0"/>
                                  </a:rPr>
                                  <m:t>𝑠𝑖𝑛</m:t>
                                </m:r>
                                <m:r>
                                  <a:rPr lang="en-US" sz="1800" i="1">
                                    <a:effectLst/>
                                    <a:latin typeface="Cambria Math" panose="02040503050406030204" pitchFamily="18" charset="0"/>
                                    <a:ea typeface="Calibri" panose="020F0502020204030204" pitchFamily="34" charset="0"/>
                                    <a:cs typeface="Times New Roman" panose="02020603050405020304" pitchFamily="18" charset="0"/>
                                  </a:rPr>
                                  <m:t>𝛽</m:t>
                                </m:r>
                              </m:e>
                              <m:e>
                                <m:r>
                                  <a:rPr lang="en-US" sz="1800" i="1">
                                    <a:effectLst/>
                                    <a:latin typeface="Cambria Math" panose="02040503050406030204" pitchFamily="18" charset="0"/>
                                    <a:ea typeface="Calibri" panose="020F0502020204030204" pitchFamily="34" charset="0"/>
                                    <a:cs typeface="Times New Roman" panose="02020603050405020304" pitchFamily="18" charset="0"/>
                                  </a:rPr>
                                  <m:t>𝑐𝑜𝑠</m:t>
                                </m:r>
                                <m:r>
                                  <a:rPr lang="en-US" sz="1800" i="1">
                                    <a:effectLst/>
                                    <a:latin typeface="Cambria Math" panose="02040503050406030204" pitchFamily="18" charset="0"/>
                                    <a:ea typeface="Calibri" panose="020F0502020204030204" pitchFamily="34" charset="0"/>
                                    <a:cs typeface="Times New Roman" panose="02020603050405020304" pitchFamily="18" charset="0"/>
                                  </a:rPr>
                                  <m:t>𝛿</m:t>
                                </m:r>
                                <m:r>
                                  <a:rPr lang="en-US" sz="1800" i="1">
                                    <a:effectLst/>
                                    <a:latin typeface="Cambria Math" panose="02040503050406030204" pitchFamily="18" charset="0"/>
                                    <a:ea typeface="Calibri" panose="020F0502020204030204" pitchFamily="34" charset="0"/>
                                    <a:cs typeface="Times New Roman" panose="02020603050405020304" pitchFamily="18" charset="0"/>
                                  </a:rPr>
                                  <m:t>𝑐𝑜𝑠</m:t>
                                </m:r>
                                <m:r>
                                  <a:rPr lang="en-US" sz="1800" i="1">
                                    <a:effectLst/>
                                    <a:latin typeface="Cambria Math" panose="02040503050406030204" pitchFamily="18" charset="0"/>
                                    <a:ea typeface="Calibri" panose="020F0502020204030204" pitchFamily="34" charset="0"/>
                                    <a:cs typeface="Times New Roman" panose="02020603050405020304" pitchFamily="18" charset="0"/>
                                  </a:rPr>
                                  <m:t>𝛽</m:t>
                                </m:r>
                              </m:e>
                            </m:mr>
                          </m:m>
                        </m:e>
                      </m:d>
                    </m:oMath>
                  </m:oMathPara>
                </a14:m>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a:buSzPct val="125000"/>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a:buSzPct val="100000"/>
                </a:pPr>
                <a:r>
                  <a:rPr lang="en-US" dirty="0"/>
                  <a:t>Note that in my spreadsheets </a:t>
                </a:r>
                <a:r>
                  <a:rPr lang="en-US" dirty="0">
                    <a:sym typeface="Symbol" panose="05050102010706020507" pitchFamily="18" charset="2"/>
                  </a:rPr>
                  <a:t></a:t>
                </a:r>
                <a:r>
                  <a:rPr lang="en-US" baseline="-25000" dirty="0">
                    <a:sym typeface="Symbol" panose="05050102010706020507" pitchFamily="18" charset="2"/>
                  </a:rPr>
                  <a:t>AL</a:t>
                </a:r>
                <a:r>
                  <a:rPr lang="en-US" dirty="0">
                    <a:sym typeface="Symbol" panose="05050102010706020507" pitchFamily="18" charset="2"/>
                  </a:rPr>
                  <a:t> = -</a:t>
                </a:r>
              </a:p>
              <a:p>
                <a:pPr lvl="1">
                  <a:buSzPct val="100000"/>
                </a:pPr>
                <a:r>
                  <a:rPr lang="en-US" sz="1400" dirty="0">
                    <a:effectLst/>
                    <a:latin typeface="Calibri" panose="020F0502020204030204" pitchFamily="34" charset="0"/>
                    <a:ea typeface="Calibri" panose="020F0502020204030204" pitchFamily="34" charset="0"/>
                    <a:cs typeface="Times New Roman" panose="02020603050405020304" pitchFamily="18" charset="0"/>
                    <a:sym typeface="Symbol" panose="05050102010706020507" pitchFamily="18" charset="2"/>
                  </a:rPr>
                  <a:t>This is due to my assumption that the y-axis ro</a:t>
                </a:r>
                <a:r>
                  <a:rPr lang="en-US" sz="1400" dirty="0">
                    <a:latin typeface="Calibri" panose="020F0502020204030204" pitchFamily="34" charset="0"/>
                    <a:ea typeface="Calibri" panose="020F0502020204030204" pitchFamily="34" charset="0"/>
                    <a:cs typeface="Times New Roman" panose="02020603050405020304" pitchFamily="18" charset="0"/>
                    <a:sym typeface="Symbol" panose="05050102010706020507" pitchFamily="18" charset="2"/>
                  </a:rPr>
                  <a:t>tation follows the normal Earth angular convention (e.g., clockwise is positive, unlike (1) above)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dirty="0"/>
              </a:p>
            </p:txBody>
          </p:sp>
        </mc:Choice>
        <mc:Fallback xmlns="">
          <p:sp>
            <p:nvSpPr>
              <p:cNvPr id="2" name="Content Placeholder 1">
                <a:extLst>
                  <a:ext uri="{FF2B5EF4-FFF2-40B4-BE49-F238E27FC236}">
                    <a16:creationId xmlns:a16="http://schemas.microsoft.com/office/drawing/2014/main" id="{B8AC0A89-AC35-9262-2718-9B57635813FC}"/>
                  </a:ext>
                </a:extLst>
              </p:cNvPr>
              <p:cNvSpPr>
                <a:spLocks noGrp="1" noRot="1" noChangeAspect="1" noMove="1" noResize="1" noEditPoints="1" noAdjustHandles="1" noChangeArrowheads="1" noChangeShapeType="1" noTextEdit="1"/>
              </p:cNvSpPr>
              <p:nvPr>
                <p:ph idx="1"/>
              </p:nvPr>
            </p:nvSpPr>
            <p:spPr>
              <a:blipFill>
                <a:blip r:embed="rId2"/>
                <a:stretch>
                  <a:fillRect l="-973" t="-1988"/>
                </a:stretch>
              </a:blipFill>
            </p:spPr>
            <p:txBody>
              <a:bodyPr/>
              <a:lstStyle/>
              <a:p>
                <a:r>
                  <a:rPr lang="en-US">
                    <a:noFill/>
                  </a:rPr>
                  <a:t> </a:t>
                </a:r>
              </a:p>
            </p:txBody>
          </p:sp>
        </mc:Fallback>
      </mc:AlternateContent>
      <p:sp>
        <p:nvSpPr>
          <p:cNvPr id="3" name="Title 2">
            <a:extLst>
              <a:ext uri="{FF2B5EF4-FFF2-40B4-BE49-F238E27FC236}">
                <a16:creationId xmlns:a16="http://schemas.microsoft.com/office/drawing/2014/main" id="{722793FC-FDFF-966B-48C9-3DEFB1EA7BC6}"/>
              </a:ext>
            </a:extLst>
          </p:cNvPr>
          <p:cNvSpPr>
            <a:spLocks noGrp="1"/>
          </p:cNvSpPr>
          <p:nvPr>
            <p:ph type="title"/>
          </p:nvPr>
        </p:nvSpPr>
        <p:spPr/>
        <p:txBody>
          <a:bodyPr/>
          <a:lstStyle/>
          <a:p>
            <a:r>
              <a:rPr lang="en-US" dirty="0"/>
              <a:t>Vector math</a:t>
            </a:r>
          </a:p>
        </p:txBody>
      </p:sp>
      <p:pic>
        <p:nvPicPr>
          <p:cNvPr id="5" name="Picture 4">
            <a:extLst>
              <a:ext uri="{FF2B5EF4-FFF2-40B4-BE49-F238E27FC236}">
                <a16:creationId xmlns:a16="http://schemas.microsoft.com/office/drawing/2014/main" id="{EB6B6B0C-A77C-444A-3167-88D70BE9E427}"/>
              </a:ext>
            </a:extLst>
          </p:cNvPr>
          <p:cNvPicPr>
            <a:picLocks noChangeAspect="1"/>
          </p:cNvPicPr>
          <p:nvPr/>
        </p:nvPicPr>
        <p:blipFill>
          <a:blip r:embed="rId3"/>
          <a:stretch>
            <a:fillRect/>
          </a:stretch>
        </p:blipFill>
        <p:spPr>
          <a:xfrm>
            <a:off x="2514599" y="838200"/>
            <a:ext cx="6899305" cy="2133600"/>
          </a:xfrm>
          <a:prstGeom prst="rect">
            <a:avLst/>
          </a:prstGeom>
        </p:spPr>
      </p:pic>
    </p:spTree>
    <p:extLst>
      <p:ext uri="{BB962C8B-B14F-4D97-AF65-F5344CB8AC3E}">
        <p14:creationId xmlns:p14="http://schemas.microsoft.com/office/powerpoint/2010/main" val="18079112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0575723-A0F3-E3F4-6F25-AADA6FD1AE0D}"/>
              </a:ext>
            </a:extLst>
          </p:cNvPr>
          <p:cNvSpPr>
            <a:spLocks noGrp="1"/>
          </p:cNvSpPr>
          <p:nvPr>
            <p:ph idx="1"/>
          </p:nvPr>
        </p:nvSpPr>
        <p:spPr>
          <a:xfrm>
            <a:off x="457200" y="1274038"/>
            <a:ext cx="11277600" cy="5213350"/>
          </a:xfrm>
        </p:spPr>
        <p:txBody>
          <a:bodyPr>
            <a:normAutofit lnSpcReduction="10000"/>
          </a:bodyPr>
          <a:lstStyle/>
          <a:p>
            <a:r>
              <a:rPr lang="en-US" dirty="0"/>
              <a:t>Note: for single element heliostat no rotation matrix need be applied as vectors can be directly calculated from position of sun, heliostat and target</a:t>
            </a:r>
          </a:p>
          <a:p>
            <a:pPr lvl="1"/>
            <a:r>
              <a:rPr lang="en-US" dirty="0"/>
              <a:t>Calculate heliostat-sun unit vector</a:t>
            </a:r>
          </a:p>
          <a:p>
            <a:pPr lvl="1"/>
            <a:r>
              <a:rPr lang="en-US" dirty="0"/>
              <a:t>Calculate heliostat-target (or aim point) unit vector</a:t>
            </a:r>
          </a:p>
          <a:p>
            <a:pPr lvl="1"/>
            <a:r>
              <a:rPr lang="en-US" dirty="0"/>
              <a:t>Calculate nominal aim point vector (bisecting vector)</a:t>
            </a:r>
          </a:p>
          <a:p>
            <a:pPr lvl="1"/>
            <a:r>
              <a:rPr lang="en-US" dirty="0"/>
              <a:t>Add any pointing error</a:t>
            </a:r>
          </a:p>
          <a:p>
            <a:pPr lvl="1"/>
            <a:r>
              <a:rPr lang="en-US" dirty="0"/>
              <a:t>Calculate new aim point vector and extend to aim point</a:t>
            </a:r>
          </a:p>
          <a:p>
            <a:r>
              <a:rPr lang="en-US" dirty="0"/>
              <a:t>For multi-element heliostat, facet canting is first applied in the heliostat coordinate system (x-y plane is horizontal-vertical; z pointing north)</a:t>
            </a:r>
          </a:p>
          <a:p>
            <a:pPr lvl="1"/>
            <a:r>
              <a:rPr lang="en-US" dirty="0"/>
              <a:t>Calculate canting angles, normal vectors and any errors</a:t>
            </a:r>
          </a:p>
          <a:p>
            <a:pPr lvl="1"/>
            <a:r>
              <a:rPr lang="en-US" dirty="0"/>
              <a:t>Apply rotation matrix with </a:t>
            </a:r>
            <a:r>
              <a:rPr lang="en-US" dirty="0">
                <a:sym typeface="Symbol" panose="05050102010706020507" pitchFamily="18" charset="2"/>
              </a:rPr>
              <a:t>=clockwise rotation (AL convention), =elevation angle, =0 (no z-rotation)</a:t>
            </a:r>
          </a:p>
          <a:p>
            <a:pPr lvl="2"/>
            <a:r>
              <a:rPr lang="en-US" dirty="0">
                <a:sym typeface="Symbol" panose="05050102010706020507" pitchFamily="18" charset="2"/>
              </a:rPr>
              <a:t>Have not yet figured out why heliostat samples have ≠0</a:t>
            </a:r>
          </a:p>
          <a:p>
            <a:pPr lvl="1"/>
            <a:r>
              <a:rPr lang="en-US" dirty="0">
                <a:sym typeface="Symbol" panose="05050102010706020507" pitchFamily="18" charset="2"/>
              </a:rPr>
              <a:t>Calculate new rotated position, aim point vector and extend to aim point</a:t>
            </a:r>
            <a:endParaRPr lang="en-US" dirty="0"/>
          </a:p>
          <a:p>
            <a:endParaRPr lang="en-US" dirty="0"/>
          </a:p>
        </p:txBody>
      </p:sp>
      <p:sp>
        <p:nvSpPr>
          <p:cNvPr id="3" name="Title 2">
            <a:extLst>
              <a:ext uri="{FF2B5EF4-FFF2-40B4-BE49-F238E27FC236}">
                <a16:creationId xmlns:a16="http://schemas.microsoft.com/office/drawing/2014/main" id="{20888918-727E-0A70-7E62-E47902A900B2}"/>
              </a:ext>
            </a:extLst>
          </p:cNvPr>
          <p:cNvSpPr>
            <a:spLocks noGrp="1"/>
          </p:cNvSpPr>
          <p:nvPr>
            <p:ph type="title"/>
          </p:nvPr>
        </p:nvSpPr>
        <p:spPr/>
        <p:txBody>
          <a:bodyPr/>
          <a:lstStyle/>
          <a:p>
            <a:r>
              <a:rPr lang="en-US" dirty="0"/>
              <a:t>Heliostat normal vector and aim point</a:t>
            </a:r>
          </a:p>
        </p:txBody>
      </p:sp>
    </p:spTree>
    <p:extLst>
      <p:ext uri="{BB962C8B-B14F-4D97-AF65-F5344CB8AC3E}">
        <p14:creationId xmlns:p14="http://schemas.microsoft.com/office/powerpoint/2010/main" val="21070908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2949934-9925-2558-79AC-A9E9F4335467}"/>
              </a:ext>
            </a:extLst>
          </p:cNvPr>
          <p:cNvSpPr>
            <a:spLocks noGrp="1"/>
          </p:cNvSpPr>
          <p:nvPr>
            <p:ph idx="1"/>
          </p:nvPr>
        </p:nvSpPr>
        <p:spPr>
          <a:xfrm>
            <a:off x="457200" y="1143000"/>
            <a:ext cx="11430000" cy="5213350"/>
          </a:xfrm>
        </p:spPr>
        <p:txBody>
          <a:bodyPr>
            <a:normAutofit fontScale="92500" lnSpcReduction="20000"/>
          </a:bodyPr>
          <a:lstStyle/>
          <a:p>
            <a:r>
              <a:rPr lang="en-US" dirty="0"/>
              <a:t>Background</a:t>
            </a:r>
          </a:p>
          <a:p>
            <a:pPr lvl="1"/>
            <a:r>
              <a:rPr lang="en-US" dirty="0"/>
              <a:t>Roots at NREL more than 30 years ago when designing HFSF</a:t>
            </a:r>
          </a:p>
          <a:p>
            <a:pPr lvl="1"/>
            <a:r>
              <a:rPr lang="en-US" dirty="0"/>
              <a:t>Numerous staff contributed to development</a:t>
            </a:r>
          </a:p>
          <a:p>
            <a:pPr lvl="1"/>
            <a:r>
              <a:rPr lang="en-US" dirty="0"/>
              <a:t>Evolved over the years to be very versatile</a:t>
            </a:r>
          </a:p>
          <a:p>
            <a:pPr lvl="1"/>
            <a:r>
              <a:rPr lang="en-US" dirty="0"/>
              <a:t>Current version is 3.1</a:t>
            </a:r>
          </a:p>
          <a:p>
            <a:r>
              <a:rPr lang="en-US" dirty="0"/>
              <a:t>What is it?</a:t>
            </a:r>
          </a:p>
          <a:p>
            <a:pPr lvl="1"/>
            <a:r>
              <a:rPr lang="en-US" dirty="0"/>
              <a:t>Open-source software tool using Monte Carlo ray-trace methodology</a:t>
            </a:r>
          </a:p>
          <a:p>
            <a:pPr lvl="2"/>
            <a:r>
              <a:rPr lang="en-US" dirty="0"/>
              <a:t>Follows Spencer and </a:t>
            </a:r>
            <a:r>
              <a:rPr lang="en-US" dirty="0" err="1"/>
              <a:t>Murty</a:t>
            </a:r>
            <a:r>
              <a:rPr lang="en-US" dirty="0"/>
              <a:t> 1962 paper on tracing procedure</a:t>
            </a:r>
          </a:p>
          <a:p>
            <a:pPr lvl="2"/>
            <a:r>
              <a:rPr lang="en-US" dirty="0"/>
              <a:t>Written in C++, uses </a:t>
            </a:r>
            <a:r>
              <a:rPr lang="en-US" dirty="0" err="1"/>
              <a:t>wxWidgets</a:t>
            </a:r>
            <a:r>
              <a:rPr lang="en-US" dirty="0"/>
              <a:t> toolkit, runs on Windows, Linux/Unix and Mac OS X operating systems</a:t>
            </a:r>
          </a:p>
          <a:p>
            <a:pPr lvl="1"/>
            <a:r>
              <a:rPr lang="en-US" dirty="0"/>
              <a:t>Useful for almost all CSP concepts and many standard optical elements</a:t>
            </a:r>
          </a:p>
          <a:p>
            <a:pPr lvl="1"/>
            <a:r>
              <a:rPr lang="en-US" dirty="0"/>
              <a:t>Can use multiple CPU cores/threads for very fast tracing</a:t>
            </a:r>
          </a:p>
          <a:p>
            <a:pPr lvl="1"/>
            <a:r>
              <a:rPr lang="en-US" dirty="0"/>
              <a:t>Generates optical performance results at a specific moment in time</a:t>
            </a:r>
          </a:p>
          <a:p>
            <a:pPr lvl="2"/>
            <a:r>
              <a:rPr lang="en-US" dirty="0"/>
              <a:t>Has a scripting capability for running multiple cases</a:t>
            </a:r>
          </a:p>
          <a:p>
            <a:r>
              <a:rPr lang="en-US" dirty="0"/>
              <a:t>What it doesn’t do</a:t>
            </a:r>
          </a:p>
          <a:p>
            <a:pPr lvl="1"/>
            <a:r>
              <a:rPr lang="en-US" dirty="0"/>
              <a:t>Spectral calculations</a:t>
            </a:r>
          </a:p>
          <a:p>
            <a:pPr lvl="1"/>
            <a:r>
              <a:rPr lang="en-US" dirty="0"/>
              <a:t>Keep track of ray power; only scaled with user DNI input</a:t>
            </a:r>
          </a:p>
          <a:p>
            <a:pPr lvl="2"/>
            <a:endParaRPr lang="en-US" dirty="0"/>
          </a:p>
        </p:txBody>
      </p:sp>
      <p:sp>
        <p:nvSpPr>
          <p:cNvPr id="3" name="Title 2">
            <a:extLst>
              <a:ext uri="{FF2B5EF4-FFF2-40B4-BE49-F238E27FC236}">
                <a16:creationId xmlns:a16="http://schemas.microsoft.com/office/drawing/2014/main" id="{08C66FB2-239F-68E0-3A67-4C21F8CA127D}"/>
              </a:ext>
            </a:extLst>
          </p:cNvPr>
          <p:cNvSpPr>
            <a:spLocks noGrp="1"/>
          </p:cNvSpPr>
          <p:nvPr>
            <p:ph type="title"/>
          </p:nvPr>
        </p:nvSpPr>
        <p:spPr/>
        <p:txBody>
          <a:bodyPr/>
          <a:lstStyle/>
          <a:p>
            <a:r>
              <a:rPr lang="en-US" dirty="0" err="1"/>
              <a:t>SolTrace</a:t>
            </a:r>
            <a:endParaRPr lang="en-US" dirty="0"/>
          </a:p>
        </p:txBody>
      </p:sp>
    </p:spTree>
    <p:extLst>
      <p:ext uri="{BB962C8B-B14F-4D97-AF65-F5344CB8AC3E}">
        <p14:creationId xmlns:p14="http://schemas.microsoft.com/office/powerpoint/2010/main" val="42217784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F16C3C1-F157-DC3A-0ECB-AD0D498DDC3C}"/>
              </a:ext>
            </a:extLst>
          </p:cNvPr>
          <p:cNvSpPr>
            <a:spLocks noGrp="1"/>
          </p:cNvSpPr>
          <p:nvPr>
            <p:ph idx="1"/>
          </p:nvPr>
        </p:nvSpPr>
        <p:spPr>
          <a:xfrm>
            <a:off x="457200" y="1143000"/>
            <a:ext cx="11582400" cy="5213350"/>
          </a:xfrm>
        </p:spPr>
        <p:txBody>
          <a:bodyPr>
            <a:normAutofit lnSpcReduction="10000"/>
          </a:bodyPr>
          <a:lstStyle/>
          <a:p>
            <a:r>
              <a:rPr lang="en-US" dirty="0"/>
              <a:t>Coordinate systems</a:t>
            </a:r>
          </a:p>
          <a:p>
            <a:pPr lvl="1"/>
            <a:r>
              <a:rPr lang="en-US" dirty="0"/>
              <a:t>Global, stage and element</a:t>
            </a:r>
          </a:p>
          <a:p>
            <a:pPr lvl="2"/>
            <a:r>
              <a:rPr lang="en-US" dirty="0"/>
              <a:t>User selects either Earth-oriented or user-defined global coordinate system</a:t>
            </a:r>
          </a:p>
          <a:p>
            <a:r>
              <a:rPr lang="en-US" dirty="0"/>
              <a:t>Fundamental component is the element</a:t>
            </a:r>
          </a:p>
          <a:p>
            <a:pPr lvl="1"/>
            <a:r>
              <a:rPr lang="en-US" dirty="0"/>
              <a:t>Elements are defined in stages by position and orientation within a stage</a:t>
            </a:r>
          </a:p>
          <a:p>
            <a:pPr lvl="1"/>
            <a:r>
              <a:rPr lang="en-US" dirty="0"/>
              <a:t>Stages are defined relative to the global coordinate system by position and orientation</a:t>
            </a:r>
          </a:p>
          <a:p>
            <a:pPr lvl="2"/>
            <a:r>
              <a:rPr lang="en-US" dirty="0"/>
              <a:t>Elements are defined relative to the stage system</a:t>
            </a:r>
          </a:p>
          <a:p>
            <a:pPr lvl="1"/>
            <a:r>
              <a:rPr lang="en-US" dirty="0"/>
              <a:t>Multiple elements and stages can be set up by the user according to system geometry</a:t>
            </a:r>
          </a:p>
          <a:p>
            <a:pPr lvl="1"/>
            <a:r>
              <a:rPr lang="en-US" dirty="0"/>
              <a:t>Geometry is saved as a “.</a:t>
            </a:r>
            <a:r>
              <a:rPr lang="en-US" dirty="0" err="1"/>
              <a:t>stinput</a:t>
            </a:r>
            <a:r>
              <a:rPr lang="en-US" dirty="0"/>
              <a:t>” file</a:t>
            </a:r>
          </a:p>
          <a:p>
            <a:r>
              <a:rPr lang="en-US" dirty="0"/>
              <a:t>Main window of </a:t>
            </a:r>
            <a:r>
              <a:rPr lang="en-US" dirty="0" err="1"/>
              <a:t>SolTrace</a:t>
            </a:r>
            <a:r>
              <a:rPr lang="en-US" dirty="0"/>
              <a:t> 3.1</a:t>
            </a:r>
          </a:p>
          <a:p>
            <a:pPr lvl="1"/>
            <a:endParaRPr lang="en-US" dirty="0"/>
          </a:p>
          <a:p>
            <a:pPr lvl="1"/>
            <a:endParaRPr lang="en-US" dirty="0"/>
          </a:p>
          <a:p>
            <a:pPr lvl="1"/>
            <a:r>
              <a:rPr lang="en-US" dirty="0"/>
              <a:t>We’ll go over each of these in some detail switching to a live view of 3.1</a:t>
            </a:r>
          </a:p>
          <a:p>
            <a:pPr marL="0" indent="0">
              <a:buNone/>
            </a:pPr>
            <a:endParaRPr lang="en-US" dirty="0"/>
          </a:p>
          <a:p>
            <a:endParaRPr lang="en-US" dirty="0"/>
          </a:p>
          <a:p>
            <a:endParaRPr lang="en-US" dirty="0"/>
          </a:p>
        </p:txBody>
      </p:sp>
      <p:sp>
        <p:nvSpPr>
          <p:cNvPr id="3" name="Title 2">
            <a:extLst>
              <a:ext uri="{FF2B5EF4-FFF2-40B4-BE49-F238E27FC236}">
                <a16:creationId xmlns:a16="http://schemas.microsoft.com/office/drawing/2014/main" id="{560E77FF-E82F-6C7A-7FFD-6FCB9C9D95EB}"/>
              </a:ext>
            </a:extLst>
          </p:cNvPr>
          <p:cNvSpPr>
            <a:spLocks noGrp="1"/>
          </p:cNvSpPr>
          <p:nvPr>
            <p:ph type="title"/>
          </p:nvPr>
        </p:nvSpPr>
        <p:spPr/>
        <p:txBody>
          <a:bodyPr/>
          <a:lstStyle/>
          <a:p>
            <a:r>
              <a:rPr lang="en-US" dirty="0" err="1"/>
              <a:t>SolTrace</a:t>
            </a:r>
            <a:r>
              <a:rPr lang="en-US" dirty="0"/>
              <a:t> Organization</a:t>
            </a:r>
          </a:p>
        </p:txBody>
      </p:sp>
      <p:pic>
        <p:nvPicPr>
          <p:cNvPr id="9" name="Picture 8">
            <a:extLst>
              <a:ext uri="{FF2B5EF4-FFF2-40B4-BE49-F238E27FC236}">
                <a16:creationId xmlns:a16="http://schemas.microsoft.com/office/drawing/2014/main" id="{09C57B91-2421-F90E-5B2E-C9E1A01F94B4}"/>
              </a:ext>
            </a:extLst>
          </p:cNvPr>
          <p:cNvPicPr>
            <a:picLocks noChangeAspect="1"/>
          </p:cNvPicPr>
          <p:nvPr/>
        </p:nvPicPr>
        <p:blipFill>
          <a:blip r:embed="rId3"/>
          <a:stretch>
            <a:fillRect/>
          </a:stretch>
        </p:blipFill>
        <p:spPr>
          <a:xfrm>
            <a:off x="762000" y="4876800"/>
            <a:ext cx="10334625" cy="600075"/>
          </a:xfrm>
          <a:prstGeom prst="rect">
            <a:avLst/>
          </a:prstGeom>
        </p:spPr>
      </p:pic>
    </p:spTree>
    <p:extLst>
      <p:ext uri="{BB962C8B-B14F-4D97-AF65-F5344CB8AC3E}">
        <p14:creationId xmlns:p14="http://schemas.microsoft.com/office/powerpoint/2010/main" val="41022168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5544F77-5DC6-F13C-9480-289F1609723E}"/>
              </a:ext>
            </a:extLst>
          </p:cNvPr>
          <p:cNvSpPr>
            <a:spLocks noGrp="1"/>
          </p:cNvSpPr>
          <p:nvPr>
            <p:ph idx="1"/>
          </p:nvPr>
        </p:nvSpPr>
        <p:spPr/>
        <p:txBody>
          <a:bodyPr>
            <a:normAutofit/>
          </a:bodyPr>
          <a:lstStyle/>
          <a:p>
            <a:r>
              <a:rPr lang="en-US" dirty="0"/>
              <a:t>Point source – not normally used and has possible bug</a:t>
            </a:r>
          </a:p>
          <a:p>
            <a:r>
              <a:rPr lang="en-US" dirty="0"/>
              <a:t>Sun position and all further coordinate system orientations</a:t>
            </a:r>
          </a:p>
          <a:p>
            <a:pPr lvl="1"/>
            <a:r>
              <a:rPr lang="en-US" dirty="0"/>
              <a:t>Where does the z-axis point</a:t>
            </a:r>
          </a:p>
          <a:p>
            <a:pPr lvl="1"/>
            <a:r>
              <a:rPr lang="en-US" dirty="0"/>
              <a:t>Lat, day, </a:t>
            </a:r>
            <a:r>
              <a:rPr lang="en-US" dirty="0" err="1"/>
              <a:t>hr</a:t>
            </a:r>
            <a:r>
              <a:rPr lang="en-US" dirty="0"/>
              <a:t> – sets up Earth oriented system</a:t>
            </a:r>
          </a:p>
          <a:p>
            <a:pPr lvl="2"/>
            <a:r>
              <a:rPr lang="en-US" dirty="0"/>
              <a:t>X is west, Y is up, Z is north</a:t>
            </a:r>
          </a:p>
          <a:p>
            <a:pPr lvl="2"/>
            <a:r>
              <a:rPr lang="en-US" dirty="0" err="1"/>
              <a:t>SolTrace</a:t>
            </a:r>
            <a:r>
              <a:rPr lang="en-US" dirty="0"/>
              <a:t> converts these inputs to </a:t>
            </a:r>
            <a:r>
              <a:rPr lang="en-US" dirty="0" err="1"/>
              <a:t>x,y,z</a:t>
            </a:r>
            <a:r>
              <a:rPr lang="en-US" dirty="0"/>
              <a:t> according to simple solar time equations</a:t>
            </a:r>
          </a:p>
          <a:p>
            <a:pPr lvl="3"/>
            <a:r>
              <a:rPr lang="en-US" dirty="0"/>
              <a:t>Need to use those equations in your external calculations for accurate results</a:t>
            </a:r>
          </a:p>
          <a:p>
            <a:pPr lvl="2"/>
            <a:r>
              <a:rPr lang="en-US" dirty="0"/>
              <a:t>Local time not considered</a:t>
            </a:r>
          </a:p>
          <a:p>
            <a:r>
              <a:rPr lang="en-US" dirty="0"/>
              <a:t>Sun shape</a:t>
            </a:r>
          </a:p>
          <a:p>
            <a:pPr lvl="1"/>
            <a:r>
              <a:rPr lang="en-US" dirty="0"/>
              <a:t>Several options available</a:t>
            </a:r>
          </a:p>
          <a:p>
            <a:pPr lvl="1"/>
            <a:r>
              <a:rPr lang="en-US" dirty="0"/>
              <a:t>Predefined/Load has a bug which allows only csv files to be loaded</a:t>
            </a:r>
          </a:p>
          <a:p>
            <a:pPr lvl="2"/>
            <a:r>
              <a:rPr lang="en-US" dirty="0"/>
              <a:t>Numerous </a:t>
            </a:r>
            <a:r>
              <a:rPr lang="en-US" dirty="0" err="1"/>
              <a:t>csr</a:t>
            </a:r>
            <a:r>
              <a:rPr lang="en-US" dirty="0"/>
              <a:t> files are included in folder</a:t>
            </a:r>
          </a:p>
          <a:p>
            <a:pPr lvl="3"/>
            <a:r>
              <a:rPr lang="en-US" dirty="0"/>
              <a:t>Those files can be opened externally, then copy and paste values to User Defined table</a:t>
            </a:r>
          </a:p>
          <a:p>
            <a:pPr lvl="1"/>
            <a:endParaRPr lang="en-US" dirty="0"/>
          </a:p>
        </p:txBody>
      </p:sp>
      <p:sp>
        <p:nvSpPr>
          <p:cNvPr id="3" name="Title 2">
            <a:extLst>
              <a:ext uri="{FF2B5EF4-FFF2-40B4-BE49-F238E27FC236}">
                <a16:creationId xmlns:a16="http://schemas.microsoft.com/office/drawing/2014/main" id="{26F9DC73-19AB-6ACA-432D-961DAEA97987}"/>
              </a:ext>
            </a:extLst>
          </p:cNvPr>
          <p:cNvSpPr>
            <a:spLocks noGrp="1"/>
          </p:cNvSpPr>
          <p:nvPr>
            <p:ph type="title"/>
          </p:nvPr>
        </p:nvSpPr>
        <p:spPr/>
        <p:txBody>
          <a:bodyPr/>
          <a:lstStyle/>
          <a:p>
            <a:r>
              <a:rPr lang="en-US" dirty="0"/>
              <a:t>Sun</a:t>
            </a:r>
          </a:p>
        </p:txBody>
      </p:sp>
    </p:spTree>
    <p:extLst>
      <p:ext uri="{BB962C8B-B14F-4D97-AF65-F5344CB8AC3E}">
        <p14:creationId xmlns:p14="http://schemas.microsoft.com/office/powerpoint/2010/main" val="39728438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Picture 3" descr="Graphical user interface, application&#10;&#10;Description automatically generated">
            <a:extLst>
              <a:ext uri="{FF2B5EF4-FFF2-40B4-BE49-F238E27FC236}">
                <a16:creationId xmlns:a16="http://schemas.microsoft.com/office/drawing/2014/main" id="{1512EFE6-1AEE-C48C-6504-3A41FF219E20}"/>
              </a:ext>
            </a:extLst>
          </p:cNvPr>
          <p:cNvPicPr>
            <a:picLocks noChangeAspect="1"/>
          </p:cNvPicPr>
          <p:nvPr/>
        </p:nvPicPr>
        <p:blipFill>
          <a:blip r:embed="rId2"/>
          <a:stretch>
            <a:fillRect/>
          </a:stretch>
        </p:blipFill>
        <p:spPr>
          <a:xfrm>
            <a:off x="985827" y="381001"/>
            <a:ext cx="9605973" cy="6092970"/>
          </a:xfrm>
          <a:prstGeom prst="rect">
            <a:avLst/>
          </a:prstGeom>
        </p:spPr>
      </p:pic>
    </p:spTree>
    <p:extLst>
      <p:ext uri="{BB962C8B-B14F-4D97-AF65-F5344CB8AC3E}">
        <p14:creationId xmlns:p14="http://schemas.microsoft.com/office/powerpoint/2010/main" val="26070763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7D61F4F-556B-78F7-DD7F-0669F2F3AE80}"/>
              </a:ext>
            </a:extLst>
          </p:cNvPr>
          <p:cNvSpPr>
            <a:spLocks noGrp="1"/>
          </p:cNvSpPr>
          <p:nvPr>
            <p:ph idx="1"/>
          </p:nvPr>
        </p:nvSpPr>
        <p:spPr/>
        <p:txBody>
          <a:bodyPr>
            <a:normAutofit lnSpcReduction="10000"/>
          </a:bodyPr>
          <a:lstStyle/>
          <a:p>
            <a:r>
              <a:rPr lang="en-US" dirty="0"/>
              <a:t>Reflective or refractive element properties</a:t>
            </a:r>
          </a:p>
          <a:p>
            <a:r>
              <a:rPr lang="en-US" dirty="0"/>
              <a:t>Add to start entering data</a:t>
            </a:r>
          </a:p>
          <a:p>
            <a:r>
              <a:rPr lang="en-US" dirty="0"/>
              <a:t>Note there is both front and back side properties</a:t>
            </a:r>
          </a:p>
          <a:p>
            <a:pPr lvl="1"/>
            <a:r>
              <a:rPr lang="en-US" dirty="0"/>
              <a:t>Reflectivity</a:t>
            </a:r>
          </a:p>
          <a:p>
            <a:pPr lvl="1"/>
            <a:r>
              <a:rPr lang="en-US" dirty="0"/>
              <a:t>Transmissivity – only applies to refractive elements</a:t>
            </a:r>
          </a:p>
          <a:p>
            <a:pPr lvl="1"/>
            <a:r>
              <a:rPr lang="en-US" dirty="0"/>
              <a:t>Slope error</a:t>
            </a:r>
          </a:p>
          <a:p>
            <a:pPr lvl="1"/>
            <a:r>
              <a:rPr lang="en-US" dirty="0" err="1"/>
              <a:t>Specularity</a:t>
            </a:r>
            <a:r>
              <a:rPr lang="en-US" dirty="0"/>
              <a:t> error</a:t>
            </a:r>
          </a:p>
          <a:p>
            <a:pPr lvl="1"/>
            <a:r>
              <a:rPr lang="en-US" dirty="0"/>
              <a:t>Error type</a:t>
            </a:r>
          </a:p>
          <a:p>
            <a:pPr lvl="2"/>
            <a:r>
              <a:rPr lang="en-US" dirty="0"/>
              <a:t>Gaussian</a:t>
            </a:r>
          </a:p>
          <a:p>
            <a:pPr lvl="2"/>
            <a:r>
              <a:rPr lang="en-US" dirty="0"/>
              <a:t>Pillbox</a:t>
            </a:r>
          </a:p>
          <a:p>
            <a:pPr lvl="2"/>
            <a:r>
              <a:rPr lang="en-US" dirty="0"/>
              <a:t>Diffuse</a:t>
            </a:r>
          </a:p>
          <a:p>
            <a:pPr lvl="1"/>
            <a:r>
              <a:rPr lang="en-US" dirty="0"/>
              <a:t>Several not used</a:t>
            </a:r>
          </a:p>
          <a:p>
            <a:pPr lvl="1"/>
            <a:r>
              <a:rPr lang="en-US" dirty="0"/>
              <a:t>Refractive elements require only real index (and transmissivity)</a:t>
            </a:r>
          </a:p>
        </p:txBody>
      </p:sp>
      <p:sp>
        <p:nvSpPr>
          <p:cNvPr id="3" name="Title 2">
            <a:extLst>
              <a:ext uri="{FF2B5EF4-FFF2-40B4-BE49-F238E27FC236}">
                <a16:creationId xmlns:a16="http://schemas.microsoft.com/office/drawing/2014/main" id="{0EAC471B-0B2B-C00A-0311-BD47E5BE4ABD}"/>
              </a:ext>
            </a:extLst>
          </p:cNvPr>
          <p:cNvSpPr>
            <a:spLocks noGrp="1"/>
          </p:cNvSpPr>
          <p:nvPr>
            <p:ph type="title"/>
          </p:nvPr>
        </p:nvSpPr>
        <p:spPr/>
        <p:txBody>
          <a:bodyPr/>
          <a:lstStyle/>
          <a:p>
            <a:r>
              <a:rPr lang="en-US" dirty="0"/>
              <a:t>Optics</a:t>
            </a:r>
          </a:p>
        </p:txBody>
      </p:sp>
    </p:spTree>
    <p:extLst>
      <p:ext uri="{BB962C8B-B14F-4D97-AF65-F5344CB8AC3E}">
        <p14:creationId xmlns:p14="http://schemas.microsoft.com/office/powerpoint/2010/main" val="36165274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Picture 3" descr="Graphical user interface, application&#10;&#10;Description automatically generated">
            <a:extLst>
              <a:ext uri="{FF2B5EF4-FFF2-40B4-BE49-F238E27FC236}">
                <a16:creationId xmlns:a16="http://schemas.microsoft.com/office/drawing/2014/main" id="{19FB8D65-CAC3-7579-9B3C-02DDE4FA26BA}"/>
              </a:ext>
            </a:extLst>
          </p:cNvPr>
          <p:cNvPicPr>
            <a:picLocks noChangeAspect="1"/>
          </p:cNvPicPr>
          <p:nvPr/>
        </p:nvPicPr>
        <p:blipFill>
          <a:blip r:embed="rId2"/>
          <a:stretch>
            <a:fillRect/>
          </a:stretch>
        </p:blipFill>
        <p:spPr>
          <a:xfrm>
            <a:off x="431569" y="838200"/>
            <a:ext cx="10162655" cy="4648200"/>
          </a:xfrm>
          <a:prstGeom prst="rect">
            <a:avLst/>
          </a:prstGeom>
        </p:spPr>
      </p:pic>
    </p:spTree>
    <p:extLst>
      <p:ext uri="{BB962C8B-B14F-4D97-AF65-F5344CB8AC3E}">
        <p14:creationId xmlns:p14="http://schemas.microsoft.com/office/powerpoint/2010/main" val="37956056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9123829-BA1E-7548-B487-36A422D5E70B}"/>
              </a:ext>
            </a:extLst>
          </p:cNvPr>
          <p:cNvSpPr>
            <a:spLocks noGrp="1"/>
          </p:cNvSpPr>
          <p:nvPr>
            <p:ph idx="1"/>
          </p:nvPr>
        </p:nvSpPr>
        <p:spPr>
          <a:xfrm>
            <a:off x="457200" y="1143000"/>
            <a:ext cx="10058400" cy="5213350"/>
          </a:xfrm>
        </p:spPr>
        <p:txBody>
          <a:bodyPr>
            <a:normAutofit fontScale="92500" lnSpcReduction="10000"/>
          </a:bodyPr>
          <a:lstStyle/>
          <a:p>
            <a:r>
              <a:rPr lang="en-US" dirty="0"/>
              <a:t>Add stage and Insert element to bring up data entry</a:t>
            </a:r>
          </a:p>
          <a:p>
            <a:r>
              <a:rPr lang="en-US" dirty="0"/>
              <a:t>Stages can be Virtual (do no interact with rays, but intersection data is saved</a:t>
            </a:r>
          </a:p>
          <a:p>
            <a:pPr lvl="1"/>
            <a:r>
              <a:rPr lang="en-US" dirty="0"/>
              <a:t>1</a:t>
            </a:r>
            <a:r>
              <a:rPr lang="en-US" baseline="30000" dirty="0"/>
              <a:t>st</a:t>
            </a:r>
            <a:r>
              <a:rPr lang="en-US" dirty="0"/>
              <a:t> stage cannot be Virtual</a:t>
            </a:r>
          </a:p>
          <a:p>
            <a:r>
              <a:rPr lang="en-US" dirty="0"/>
              <a:t>Multiple hits checked if interactions between stage elements are possible</a:t>
            </a:r>
          </a:p>
          <a:p>
            <a:r>
              <a:rPr lang="en-US" dirty="0"/>
              <a:t>Trace through if rays might miss any element in stage but interact with </a:t>
            </a:r>
            <a:br>
              <a:rPr lang="en-US" dirty="0"/>
            </a:br>
            <a:r>
              <a:rPr lang="en-US" dirty="0"/>
              <a:t>downstream stages</a:t>
            </a:r>
          </a:p>
          <a:p>
            <a:r>
              <a:rPr lang="en-US" dirty="0"/>
              <a:t>Origin: where is stage positioned in global coordinates</a:t>
            </a:r>
          </a:p>
          <a:p>
            <a:r>
              <a:rPr lang="en-US" dirty="0"/>
              <a:t>Aim point: where does z-axis point in global coordinates (note not a vector)</a:t>
            </a:r>
          </a:p>
          <a:p>
            <a:r>
              <a:rPr lang="en-US" dirty="0"/>
              <a:t>Z-rotation: self explanatory</a:t>
            </a:r>
          </a:p>
          <a:p>
            <a:r>
              <a:rPr lang="en-US" dirty="0"/>
              <a:t>Various editing options: try them yourself</a:t>
            </a:r>
          </a:p>
          <a:p>
            <a:endParaRPr lang="en-US" dirty="0"/>
          </a:p>
        </p:txBody>
      </p:sp>
      <p:sp>
        <p:nvSpPr>
          <p:cNvPr id="3" name="Title 2">
            <a:extLst>
              <a:ext uri="{FF2B5EF4-FFF2-40B4-BE49-F238E27FC236}">
                <a16:creationId xmlns:a16="http://schemas.microsoft.com/office/drawing/2014/main" id="{6314A282-E66E-7C96-9B88-341E13D956BC}"/>
              </a:ext>
            </a:extLst>
          </p:cNvPr>
          <p:cNvSpPr>
            <a:spLocks noGrp="1"/>
          </p:cNvSpPr>
          <p:nvPr>
            <p:ph type="title"/>
          </p:nvPr>
        </p:nvSpPr>
        <p:spPr/>
        <p:txBody>
          <a:bodyPr/>
          <a:lstStyle/>
          <a:p>
            <a:r>
              <a:rPr lang="en-US" dirty="0"/>
              <a:t>Geometry – Stage inputs</a:t>
            </a:r>
          </a:p>
        </p:txBody>
      </p:sp>
    </p:spTree>
    <p:extLst>
      <p:ext uri="{BB962C8B-B14F-4D97-AF65-F5344CB8AC3E}">
        <p14:creationId xmlns:p14="http://schemas.microsoft.com/office/powerpoint/2010/main" val="4214457089"/>
      </p:ext>
    </p:extLst>
  </p:cSld>
  <p:clrMapOvr>
    <a:masterClrMapping/>
  </p:clrMapOvr>
</p:sld>
</file>

<file path=ppt/theme/theme1.xml><?xml version="1.0" encoding="utf-8"?>
<a:theme xmlns:a="http://schemas.openxmlformats.org/drawingml/2006/main" name="background title slide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itle slide w/text box">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content slide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5673</TotalTime>
  <Words>1627</Words>
  <Application>Microsoft Office PowerPoint</Application>
  <PresentationFormat>Widescreen</PresentationFormat>
  <Paragraphs>191</Paragraphs>
  <Slides>25</Slides>
  <Notes>2</Notes>
  <HiddenSlides>17</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25</vt:i4>
      </vt:variant>
    </vt:vector>
  </HeadingPairs>
  <TitlesOfParts>
    <vt:vector size="32" baseType="lpstr">
      <vt:lpstr>Arial</vt:lpstr>
      <vt:lpstr>Calibri</vt:lpstr>
      <vt:lpstr>Calibri Light</vt:lpstr>
      <vt:lpstr>Cambria Math</vt:lpstr>
      <vt:lpstr>background title slides</vt:lpstr>
      <vt:lpstr>title slide w/text box</vt:lpstr>
      <vt:lpstr>content slides</vt:lpstr>
      <vt:lpstr>HelioCon SolTrace Tutorial Session I:  A Beginner’s Overview</vt:lpstr>
      <vt:lpstr>Outline</vt:lpstr>
      <vt:lpstr>SolTrace</vt:lpstr>
      <vt:lpstr>SolTrace Organization</vt:lpstr>
      <vt:lpstr>Sun</vt:lpstr>
      <vt:lpstr>PowerPoint Presentation</vt:lpstr>
      <vt:lpstr>Optics</vt:lpstr>
      <vt:lpstr>PowerPoint Presentation</vt:lpstr>
      <vt:lpstr>Geometry – Stage inputs</vt:lpstr>
      <vt:lpstr>PowerPoint Presentation</vt:lpstr>
      <vt:lpstr>Geometry – Element inputs</vt:lpstr>
      <vt:lpstr>PowerPoint Presentation</vt:lpstr>
      <vt:lpstr>Trace</vt:lpstr>
      <vt:lpstr>PowerPoint Presentation</vt:lpstr>
      <vt:lpstr>Intersections</vt:lpstr>
      <vt:lpstr>PowerPoint Presentation</vt:lpstr>
      <vt:lpstr>Flux maps</vt:lpstr>
      <vt:lpstr>PowerPoint Presentation</vt:lpstr>
      <vt:lpstr>Data</vt:lpstr>
      <vt:lpstr>PowerPoint Presentation</vt:lpstr>
      <vt:lpstr>? Help</vt:lpstr>
      <vt:lpstr>Example 1 - Generate together assuming 3.1 up and running</vt:lpstr>
      <vt:lpstr>Example 2</vt:lpstr>
      <vt:lpstr>Vector math</vt:lpstr>
      <vt:lpstr>Heliostat normal vector and aim 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 &amp; Illustration</dc:title>
  <dc:creator>Mitchell, Rebecca</dc:creator>
  <cp:lastModifiedBy>Allan Lewandowski</cp:lastModifiedBy>
  <cp:revision>85</cp:revision>
  <dcterms:created xsi:type="dcterms:W3CDTF">2021-11-05T21:38:52Z</dcterms:created>
  <dcterms:modified xsi:type="dcterms:W3CDTF">2022-05-16T23:55:34Z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2021-11-05T00:00:00Z</vt:filetime>
  </property>
  <property fmtid="{D5CDD505-2E9C-101B-9397-08002B2CF9AE}" pid="3" name="Creator">
    <vt:lpwstr>Adobe Illustrator 26.0 (Macintosh)</vt:lpwstr>
  </property>
  <property fmtid="{D5CDD505-2E9C-101B-9397-08002B2CF9AE}" pid="4" name="LastSaved">
    <vt:filetime>2021-11-05T00:00:00Z</vt:filetime>
  </property>
</Properties>
</file>